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6" r:id="rId3"/>
  </p:sldMasterIdLst>
  <p:notesMasterIdLst>
    <p:notesMasterId r:id="rId83"/>
  </p:notesMasterIdLst>
  <p:handoutMasterIdLst>
    <p:handoutMasterId r:id="rId84"/>
  </p:handoutMasterIdLst>
  <p:sldIdLst>
    <p:sldId id="256" r:id="rId4"/>
    <p:sldId id="257" r:id="rId5"/>
    <p:sldId id="259" r:id="rId6"/>
    <p:sldId id="258" r:id="rId7"/>
    <p:sldId id="260" r:id="rId8"/>
    <p:sldId id="261" r:id="rId9"/>
    <p:sldId id="262" r:id="rId10"/>
    <p:sldId id="263" r:id="rId11"/>
    <p:sldId id="265" r:id="rId12"/>
    <p:sldId id="264" r:id="rId13"/>
    <p:sldId id="266" r:id="rId14"/>
    <p:sldId id="267" r:id="rId15"/>
    <p:sldId id="268" r:id="rId16"/>
    <p:sldId id="269" r:id="rId17"/>
    <p:sldId id="325" r:id="rId18"/>
    <p:sldId id="270" r:id="rId19"/>
    <p:sldId id="271" r:id="rId20"/>
    <p:sldId id="273" r:id="rId21"/>
    <p:sldId id="274" r:id="rId22"/>
    <p:sldId id="275" r:id="rId23"/>
    <p:sldId id="276" r:id="rId24"/>
    <p:sldId id="326" r:id="rId25"/>
    <p:sldId id="327" r:id="rId26"/>
    <p:sldId id="328" r:id="rId27"/>
    <p:sldId id="329" r:id="rId28"/>
    <p:sldId id="330" r:id="rId29"/>
    <p:sldId id="331" r:id="rId30"/>
    <p:sldId id="332" r:id="rId31"/>
    <p:sldId id="333" r:id="rId32"/>
    <p:sldId id="334" r:id="rId33"/>
    <p:sldId id="335" r:id="rId34"/>
    <p:sldId id="336" r:id="rId35"/>
    <p:sldId id="278" r:id="rId36"/>
    <p:sldId id="279" r:id="rId37"/>
    <p:sldId id="282" r:id="rId38"/>
    <p:sldId id="283" r:id="rId39"/>
    <p:sldId id="284" r:id="rId40"/>
    <p:sldId id="280" r:id="rId41"/>
    <p:sldId id="281"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19" r:id="rId67"/>
    <p:sldId id="309" r:id="rId68"/>
    <p:sldId id="310" r:id="rId69"/>
    <p:sldId id="311" r:id="rId70"/>
    <p:sldId id="312" r:id="rId71"/>
    <p:sldId id="313" r:id="rId72"/>
    <p:sldId id="314" r:id="rId73"/>
    <p:sldId id="315" r:id="rId74"/>
    <p:sldId id="316" r:id="rId75"/>
    <p:sldId id="317" r:id="rId76"/>
    <p:sldId id="318" r:id="rId77"/>
    <p:sldId id="320" r:id="rId78"/>
    <p:sldId id="321" r:id="rId79"/>
    <p:sldId id="322" r:id="rId80"/>
    <p:sldId id="323" r:id="rId81"/>
    <p:sldId id="324" r:id="rId8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Level 2</c:v>
                </c:pt>
              </c:strCache>
            </c:strRef>
          </c:tx>
          <c:invertIfNegative val="0"/>
          <c:cat>
            <c:numRef>
              <c:f>Sheet1!$A$2:$A$6</c:f>
              <c:numCache>
                <c:formatCode>General</c:formatCode>
                <c:ptCount val="5"/>
                <c:pt idx="0">
                  <c:v>2009</c:v>
                </c:pt>
                <c:pt idx="1">
                  <c:v>2010</c:v>
                </c:pt>
                <c:pt idx="2">
                  <c:v>2011</c:v>
                </c:pt>
                <c:pt idx="3">
                  <c:v>2012</c:v>
                </c:pt>
                <c:pt idx="4">
                  <c:v>2013</c:v>
                </c:pt>
              </c:numCache>
            </c:numRef>
          </c:cat>
          <c:val>
            <c:numRef>
              <c:f>Sheet1!$B$2:$B$6</c:f>
              <c:numCache>
                <c:formatCode>General</c:formatCode>
                <c:ptCount val="5"/>
                <c:pt idx="0">
                  <c:v>48</c:v>
                </c:pt>
                <c:pt idx="1">
                  <c:v>50</c:v>
                </c:pt>
                <c:pt idx="2">
                  <c:v>45</c:v>
                </c:pt>
                <c:pt idx="3">
                  <c:v>53</c:v>
                </c:pt>
                <c:pt idx="4">
                  <c:v>70</c:v>
                </c:pt>
              </c:numCache>
            </c:numRef>
          </c:val>
        </c:ser>
        <c:ser>
          <c:idx val="1"/>
          <c:order val="1"/>
          <c:tx>
            <c:strRef>
              <c:f>Sheet1!$C$1</c:f>
              <c:strCache>
                <c:ptCount val="1"/>
                <c:pt idx="0">
                  <c:v>Level 3</c:v>
                </c:pt>
              </c:strCache>
            </c:strRef>
          </c:tx>
          <c:invertIfNegative val="0"/>
          <c:cat>
            <c:numRef>
              <c:f>Sheet1!$A$2:$A$6</c:f>
              <c:numCache>
                <c:formatCode>General</c:formatCode>
                <c:ptCount val="5"/>
                <c:pt idx="0">
                  <c:v>2009</c:v>
                </c:pt>
                <c:pt idx="1">
                  <c:v>2010</c:v>
                </c:pt>
                <c:pt idx="2">
                  <c:v>2011</c:v>
                </c:pt>
                <c:pt idx="3">
                  <c:v>2012</c:v>
                </c:pt>
                <c:pt idx="4">
                  <c:v>2013</c:v>
                </c:pt>
              </c:numCache>
            </c:numRef>
          </c:cat>
          <c:val>
            <c:numRef>
              <c:f>Sheet1!$C$2:$C$6</c:f>
              <c:numCache>
                <c:formatCode>General</c:formatCode>
                <c:ptCount val="5"/>
                <c:pt idx="0">
                  <c:v>32</c:v>
                </c:pt>
                <c:pt idx="1">
                  <c:v>36</c:v>
                </c:pt>
                <c:pt idx="2">
                  <c:v>41</c:v>
                </c:pt>
                <c:pt idx="3">
                  <c:v>44</c:v>
                </c:pt>
                <c:pt idx="4">
                  <c:v>43</c:v>
                </c:pt>
              </c:numCache>
            </c:numRef>
          </c:val>
        </c:ser>
        <c:ser>
          <c:idx val="2"/>
          <c:order val="2"/>
          <c:tx>
            <c:strRef>
              <c:f>Sheet1!$D$1</c:f>
              <c:strCache>
                <c:ptCount val="1"/>
                <c:pt idx="0">
                  <c:v>Level 4</c:v>
                </c:pt>
              </c:strCache>
            </c:strRef>
          </c:tx>
          <c:spPr>
            <a:solidFill>
              <a:srgbClr val="FF0000"/>
            </a:solidFill>
          </c:spPr>
          <c:invertIfNegative val="0"/>
          <c:cat>
            <c:numRef>
              <c:f>Sheet1!$A$2:$A$6</c:f>
              <c:numCache>
                <c:formatCode>General</c:formatCode>
                <c:ptCount val="5"/>
                <c:pt idx="0">
                  <c:v>2009</c:v>
                </c:pt>
                <c:pt idx="1">
                  <c:v>2010</c:v>
                </c:pt>
                <c:pt idx="2">
                  <c:v>2011</c:v>
                </c:pt>
                <c:pt idx="3">
                  <c:v>2012</c:v>
                </c:pt>
                <c:pt idx="4">
                  <c:v>2013</c:v>
                </c:pt>
              </c:numCache>
            </c:numRef>
          </c:cat>
          <c:val>
            <c:numRef>
              <c:f>Sheet1!$D$2:$D$6</c:f>
              <c:numCache>
                <c:formatCode>General</c:formatCode>
                <c:ptCount val="5"/>
                <c:pt idx="0">
                  <c:v>14</c:v>
                </c:pt>
                <c:pt idx="1">
                  <c:v>18</c:v>
                </c:pt>
                <c:pt idx="2">
                  <c:v>19</c:v>
                </c:pt>
                <c:pt idx="3">
                  <c:v>21</c:v>
                </c:pt>
                <c:pt idx="4">
                  <c:v>29</c:v>
                </c:pt>
              </c:numCache>
            </c:numRef>
          </c:val>
        </c:ser>
        <c:dLbls>
          <c:showLegendKey val="0"/>
          <c:showVal val="0"/>
          <c:showCatName val="0"/>
          <c:showSerName val="0"/>
          <c:showPercent val="0"/>
          <c:showBubbleSize val="0"/>
        </c:dLbls>
        <c:gapWidth val="150"/>
        <c:overlap val="100"/>
        <c:axId val="43027072"/>
        <c:axId val="43032960"/>
      </c:barChart>
      <c:catAx>
        <c:axId val="43027072"/>
        <c:scaling>
          <c:orientation val="minMax"/>
        </c:scaling>
        <c:delete val="0"/>
        <c:axPos val="b"/>
        <c:numFmt formatCode="General" sourceLinked="1"/>
        <c:majorTickMark val="out"/>
        <c:minorTickMark val="none"/>
        <c:tickLblPos val="nextTo"/>
        <c:crossAx val="43032960"/>
        <c:crosses val="autoZero"/>
        <c:auto val="1"/>
        <c:lblAlgn val="ctr"/>
        <c:lblOffset val="100"/>
        <c:noMultiLvlLbl val="0"/>
      </c:catAx>
      <c:valAx>
        <c:axId val="43032960"/>
        <c:scaling>
          <c:orientation val="minMax"/>
        </c:scaling>
        <c:delete val="0"/>
        <c:axPos val="l"/>
        <c:majorGridlines/>
        <c:numFmt formatCode="General" sourceLinked="1"/>
        <c:majorTickMark val="out"/>
        <c:minorTickMark val="none"/>
        <c:tickLblPos val="nextTo"/>
        <c:crossAx val="430270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E9D03C3-AB4E-4C4C-93A3-A64A4EEDB488}" type="datetimeFigureOut">
              <a:rPr lang="en-US" smtClean="0"/>
              <a:t>11/14/2013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F5A0CC5-B12D-4A3B-B687-6D5DCAF6CDD1}" type="slidenum">
              <a:rPr lang="en-US" smtClean="0"/>
              <a:t>‹#›</a:t>
            </a:fld>
            <a:endParaRPr lang="en-US"/>
          </a:p>
        </p:txBody>
      </p:sp>
    </p:spTree>
    <p:extLst>
      <p:ext uri="{BB962C8B-B14F-4D97-AF65-F5344CB8AC3E}">
        <p14:creationId xmlns:p14="http://schemas.microsoft.com/office/powerpoint/2010/main" val="256553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DE740EF-DFAB-4BCA-9749-B3E3C73B1A05}" type="datetimeFigureOut">
              <a:rPr lang="en-US" smtClean="0"/>
              <a:t>11/14/2013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A54B0B6-F91D-4AC1-B48F-48351B6CC511}" type="slidenum">
              <a:rPr lang="en-US" smtClean="0"/>
              <a:t>‹#›</a:t>
            </a:fld>
            <a:endParaRPr lang="en-US"/>
          </a:p>
        </p:txBody>
      </p:sp>
    </p:spTree>
    <p:extLst>
      <p:ext uri="{BB962C8B-B14F-4D97-AF65-F5344CB8AC3E}">
        <p14:creationId xmlns:p14="http://schemas.microsoft.com/office/powerpoint/2010/main" val="215449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defTabSz="966568" eaLnBrk="0" hangingPunct="0">
              <a:defRPr>
                <a:solidFill>
                  <a:schemeClr val="tx1"/>
                </a:solidFill>
                <a:latin typeface="Arial" charset="0"/>
              </a:defRPr>
            </a:lvl1pPr>
            <a:lvl2pPr marL="742627" indent="-284866" defTabSz="966568" eaLnBrk="0" hangingPunct="0">
              <a:defRPr>
                <a:solidFill>
                  <a:schemeClr val="tx1"/>
                </a:solidFill>
                <a:latin typeface="Arial" charset="0"/>
              </a:defRPr>
            </a:lvl2pPr>
            <a:lvl3pPr marL="1142756" indent="-228881" defTabSz="966568" eaLnBrk="0" hangingPunct="0">
              <a:defRPr>
                <a:solidFill>
                  <a:schemeClr val="tx1"/>
                </a:solidFill>
                <a:latin typeface="Arial" charset="0"/>
              </a:defRPr>
            </a:lvl3pPr>
            <a:lvl4pPr marL="1600518" indent="-228881" defTabSz="966568" eaLnBrk="0" hangingPunct="0">
              <a:defRPr>
                <a:solidFill>
                  <a:schemeClr val="tx1"/>
                </a:solidFill>
                <a:latin typeface="Arial" charset="0"/>
              </a:defRPr>
            </a:lvl4pPr>
            <a:lvl5pPr marL="2056632" indent="-230527" defTabSz="966568" eaLnBrk="0" hangingPunct="0">
              <a:defRPr>
                <a:solidFill>
                  <a:schemeClr val="tx1"/>
                </a:solidFill>
                <a:latin typeface="Arial" charset="0"/>
              </a:defRPr>
            </a:lvl5pPr>
            <a:lvl6pPr marL="2530860" indent="-230527" defTabSz="966568" eaLnBrk="0" fontAlgn="base" hangingPunct="0">
              <a:spcBef>
                <a:spcPct val="0"/>
              </a:spcBef>
              <a:spcAft>
                <a:spcPct val="0"/>
              </a:spcAft>
              <a:defRPr>
                <a:solidFill>
                  <a:schemeClr val="tx1"/>
                </a:solidFill>
                <a:latin typeface="Arial" charset="0"/>
              </a:defRPr>
            </a:lvl6pPr>
            <a:lvl7pPr marL="3005087" indent="-230527" defTabSz="966568" eaLnBrk="0" fontAlgn="base" hangingPunct="0">
              <a:spcBef>
                <a:spcPct val="0"/>
              </a:spcBef>
              <a:spcAft>
                <a:spcPct val="0"/>
              </a:spcAft>
              <a:defRPr>
                <a:solidFill>
                  <a:schemeClr val="tx1"/>
                </a:solidFill>
                <a:latin typeface="Arial" charset="0"/>
              </a:defRPr>
            </a:lvl7pPr>
            <a:lvl8pPr marL="3479315" indent="-230527" defTabSz="966568" eaLnBrk="0" fontAlgn="base" hangingPunct="0">
              <a:spcBef>
                <a:spcPct val="0"/>
              </a:spcBef>
              <a:spcAft>
                <a:spcPct val="0"/>
              </a:spcAft>
              <a:defRPr>
                <a:solidFill>
                  <a:schemeClr val="tx1"/>
                </a:solidFill>
                <a:latin typeface="Arial" charset="0"/>
              </a:defRPr>
            </a:lvl8pPr>
            <a:lvl9pPr marL="3953541" indent="-230527" defTabSz="966568" eaLnBrk="0" fontAlgn="base" hangingPunct="0">
              <a:spcBef>
                <a:spcPct val="0"/>
              </a:spcBef>
              <a:spcAft>
                <a:spcPct val="0"/>
              </a:spcAft>
              <a:defRPr>
                <a:solidFill>
                  <a:schemeClr val="tx1"/>
                </a:solidFill>
                <a:latin typeface="Arial" charset="0"/>
              </a:defRPr>
            </a:lvl9pPr>
          </a:lstStyle>
          <a:p>
            <a:pPr eaLnBrk="1" hangingPunct="1"/>
            <a:fld id="{A7AFB4F1-A01B-49F6-9E3A-99699ECCA94A}" type="slidenum">
              <a:rPr lang="en-US" altLang="en-US">
                <a:solidFill>
                  <a:prstClr val="black"/>
                </a:solidFill>
              </a:rPr>
              <a:pPr eaLnBrk="1" hangingPunct="1"/>
              <a:t>3</a:t>
            </a:fld>
            <a:endParaRPr lang="en-US" alt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B0B6-F91D-4AC1-B48F-48351B6CC511}" type="slidenum">
              <a:rPr lang="en-US" smtClean="0"/>
              <a:t>11</a:t>
            </a:fld>
            <a:endParaRPr lang="en-US"/>
          </a:p>
        </p:txBody>
      </p:sp>
    </p:spTree>
    <p:extLst>
      <p:ext uri="{BB962C8B-B14F-4D97-AF65-F5344CB8AC3E}">
        <p14:creationId xmlns:p14="http://schemas.microsoft.com/office/powerpoint/2010/main" val="417225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B0B6-F91D-4AC1-B48F-48351B6CC511}" type="slidenum">
              <a:rPr lang="en-US" smtClean="0"/>
              <a:t>12</a:t>
            </a:fld>
            <a:endParaRPr lang="en-US"/>
          </a:p>
        </p:txBody>
      </p:sp>
    </p:spTree>
    <p:extLst>
      <p:ext uri="{BB962C8B-B14F-4D97-AF65-F5344CB8AC3E}">
        <p14:creationId xmlns:p14="http://schemas.microsoft.com/office/powerpoint/2010/main" val="417225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B0B6-F91D-4AC1-B48F-48351B6CC511}" type="slidenum">
              <a:rPr lang="en-US" smtClean="0"/>
              <a:t>13</a:t>
            </a:fld>
            <a:endParaRPr lang="en-US"/>
          </a:p>
        </p:txBody>
      </p:sp>
    </p:spTree>
    <p:extLst>
      <p:ext uri="{BB962C8B-B14F-4D97-AF65-F5344CB8AC3E}">
        <p14:creationId xmlns:p14="http://schemas.microsoft.com/office/powerpoint/2010/main" val="417225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B0B6-F91D-4AC1-B48F-48351B6CC511}" type="slidenum">
              <a:rPr lang="en-US" smtClean="0"/>
              <a:t>14</a:t>
            </a:fld>
            <a:endParaRPr lang="en-US"/>
          </a:p>
        </p:txBody>
      </p:sp>
    </p:spTree>
    <p:extLst>
      <p:ext uri="{BB962C8B-B14F-4D97-AF65-F5344CB8AC3E}">
        <p14:creationId xmlns:p14="http://schemas.microsoft.com/office/powerpoint/2010/main" val="417225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txBox="1">
            <a:spLocks noGrp="1" noChangeArrowheads="1"/>
          </p:cNvSpPr>
          <p:nvPr/>
        </p:nvSpPr>
        <p:spPr bwMode="auto">
          <a:xfrm>
            <a:off x="4142963" y="9120813"/>
            <a:ext cx="3170583" cy="47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8" tIns="48314" rIns="96628" bIns="48314" anchor="b"/>
          <a:lstStyle>
            <a:lvl1pPr defTabSz="931863" eaLnBrk="0" hangingPunct="0">
              <a:defRPr>
                <a:solidFill>
                  <a:schemeClr val="tx1"/>
                </a:solidFill>
                <a:latin typeface="Arial" charset="0"/>
              </a:defRPr>
            </a:lvl1pPr>
            <a:lvl2pPr marL="715963" indent="-274638" defTabSz="931863" eaLnBrk="0" hangingPunct="0">
              <a:defRPr>
                <a:solidFill>
                  <a:schemeClr val="tx1"/>
                </a:solidFill>
                <a:latin typeface="Arial" charset="0"/>
              </a:defRPr>
            </a:lvl2pPr>
            <a:lvl3pPr marL="1101725" indent="-220663" defTabSz="931863" eaLnBrk="0" hangingPunct="0">
              <a:defRPr>
                <a:solidFill>
                  <a:schemeClr val="tx1"/>
                </a:solidFill>
                <a:latin typeface="Arial" charset="0"/>
              </a:defRPr>
            </a:lvl3pPr>
            <a:lvl4pPr marL="1543050" indent="-220663" defTabSz="931863" eaLnBrk="0" hangingPunct="0">
              <a:defRPr>
                <a:solidFill>
                  <a:schemeClr val="tx1"/>
                </a:solidFill>
                <a:latin typeface="Arial" charset="0"/>
              </a:defRPr>
            </a:lvl4pPr>
            <a:lvl5pPr marL="1982788" indent="-222250" defTabSz="931863" eaLnBrk="0" hangingPunct="0">
              <a:defRPr>
                <a:solidFill>
                  <a:schemeClr val="tx1"/>
                </a:solidFill>
                <a:latin typeface="Arial" charset="0"/>
              </a:defRPr>
            </a:lvl5pPr>
            <a:lvl6pPr marL="2439988" indent="-222250" defTabSz="931863" eaLnBrk="0" fontAlgn="base" hangingPunct="0">
              <a:spcBef>
                <a:spcPct val="0"/>
              </a:spcBef>
              <a:spcAft>
                <a:spcPct val="0"/>
              </a:spcAft>
              <a:defRPr>
                <a:solidFill>
                  <a:schemeClr val="tx1"/>
                </a:solidFill>
                <a:latin typeface="Arial" charset="0"/>
              </a:defRPr>
            </a:lvl6pPr>
            <a:lvl7pPr marL="2897188" indent="-222250" defTabSz="931863" eaLnBrk="0" fontAlgn="base" hangingPunct="0">
              <a:spcBef>
                <a:spcPct val="0"/>
              </a:spcBef>
              <a:spcAft>
                <a:spcPct val="0"/>
              </a:spcAft>
              <a:defRPr>
                <a:solidFill>
                  <a:schemeClr val="tx1"/>
                </a:solidFill>
                <a:latin typeface="Arial" charset="0"/>
              </a:defRPr>
            </a:lvl7pPr>
            <a:lvl8pPr marL="3354388" indent="-222250" defTabSz="931863" eaLnBrk="0" fontAlgn="base" hangingPunct="0">
              <a:spcBef>
                <a:spcPct val="0"/>
              </a:spcBef>
              <a:spcAft>
                <a:spcPct val="0"/>
              </a:spcAft>
              <a:defRPr>
                <a:solidFill>
                  <a:schemeClr val="tx1"/>
                </a:solidFill>
                <a:latin typeface="Arial" charset="0"/>
              </a:defRPr>
            </a:lvl8pPr>
            <a:lvl9pPr marL="3811588" indent="-222250" defTabSz="931863" eaLnBrk="0" fontAlgn="base" hangingPunct="0">
              <a:spcBef>
                <a:spcPct val="0"/>
              </a:spcBef>
              <a:spcAft>
                <a:spcPct val="0"/>
              </a:spcAft>
              <a:defRPr>
                <a:solidFill>
                  <a:schemeClr val="tx1"/>
                </a:solidFill>
                <a:latin typeface="Arial" charset="0"/>
              </a:defRPr>
            </a:lvl9pPr>
          </a:lstStyle>
          <a:p>
            <a:pPr algn="r" eaLnBrk="1" hangingPunct="1"/>
            <a:fld id="{ABC8B580-DC14-4CF8-8373-B06BAE77447D}" type="slidenum">
              <a:rPr lang="en-US" altLang="en-US" sz="1300"/>
              <a:pPr algn="r" eaLnBrk="1" hangingPunct="1"/>
              <a:t>75</a:t>
            </a:fld>
            <a:endParaRPr lang="en-US" altLang="en-US" sz="1300"/>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txBox="1">
            <a:spLocks noGrp="1" noChangeArrowheads="1"/>
          </p:cNvSpPr>
          <p:nvPr/>
        </p:nvSpPr>
        <p:spPr bwMode="auto">
          <a:xfrm>
            <a:off x="4142963" y="9120813"/>
            <a:ext cx="3170583" cy="47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8" tIns="48314" rIns="96628" bIns="48314" anchor="b"/>
          <a:lstStyle>
            <a:lvl1pPr defTabSz="931863" eaLnBrk="0" hangingPunct="0">
              <a:defRPr>
                <a:solidFill>
                  <a:schemeClr val="tx1"/>
                </a:solidFill>
                <a:latin typeface="Arial" charset="0"/>
              </a:defRPr>
            </a:lvl1pPr>
            <a:lvl2pPr marL="715963" indent="-274638" defTabSz="931863" eaLnBrk="0" hangingPunct="0">
              <a:defRPr>
                <a:solidFill>
                  <a:schemeClr val="tx1"/>
                </a:solidFill>
                <a:latin typeface="Arial" charset="0"/>
              </a:defRPr>
            </a:lvl2pPr>
            <a:lvl3pPr marL="1101725" indent="-220663" defTabSz="931863" eaLnBrk="0" hangingPunct="0">
              <a:defRPr>
                <a:solidFill>
                  <a:schemeClr val="tx1"/>
                </a:solidFill>
                <a:latin typeface="Arial" charset="0"/>
              </a:defRPr>
            </a:lvl3pPr>
            <a:lvl4pPr marL="1543050" indent="-220663" defTabSz="931863" eaLnBrk="0" hangingPunct="0">
              <a:defRPr>
                <a:solidFill>
                  <a:schemeClr val="tx1"/>
                </a:solidFill>
                <a:latin typeface="Arial" charset="0"/>
              </a:defRPr>
            </a:lvl4pPr>
            <a:lvl5pPr marL="1982788" indent="-222250" defTabSz="931863" eaLnBrk="0" hangingPunct="0">
              <a:defRPr>
                <a:solidFill>
                  <a:schemeClr val="tx1"/>
                </a:solidFill>
                <a:latin typeface="Arial" charset="0"/>
              </a:defRPr>
            </a:lvl5pPr>
            <a:lvl6pPr marL="2439988" indent="-222250" defTabSz="931863" eaLnBrk="0" fontAlgn="base" hangingPunct="0">
              <a:spcBef>
                <a:spcPct val="0"/>
              </a:spcBef>
              <a:spcAft>
                <a:spcPct val="0"/>
              </a:spcAft>
              <a:defRPr>
                <a:solidFill>
                  <a:schemeClr val="tx1"/>
                </a:solidFill>
                <a:latin typeface="Arial" charset="0"/>
              </a:defRPr>
            </a:lvl6pPr>
            <a:lvl7pPr marL="2897188" indent="-222250" defTabSz="931863" eaLnBrk="0" fontAlgn="base" hangingPunct="0">
              <a:spcBef>
                <a:spcPct val="0"/>
              </a:spcBef>
              <a:spcAft>
                <a:spcPct val="0"/>
              </a:spcAft>
              <a:defRPr>
                <a:solidFill>
                  <a:schemeClr val="tx1"/>
                </a:solidFill>
                <a:latin typeface="Arial" charset="0"/>
              </a:defRPr>
            </a:lvl7pPr>
            <a:lvl8pPr marL="3354388" indent="-222250" defTabSz="931863" eaLnBrk="0" fontAlgn="base" hangingPunct="0">
              <a:spcBef>
                <a:spcPct val="0"/>
              </a:spcBef>
              <a:spcAft>
                <a:spcPct val="0"/>
              </a:spcAft>
              <a:defRPr>
                <a:solidFill>
                  <a:schemeClr val="tx1"/>
                </a:solidFill>
                <a:latin typeface="Arial" charset="0"/>
              </a:defRPr>
            </a:lvl8pPr>
            <a:lvl9pPr marL="3811588" indent="-222250" defTabSz="931863" eaLnBrk="0" fontAlgn="base" hangingPunct="0">
              <a:spcBef>
                <a:spcPct val="0"/>
              </a:spcBef>
              <a:spcAft>
                <a:spcPct val="0"/>
              </a:spcAft>
              <a:defRPr>
                <a:solidFill>
                  <a:schemeClr val="tx1"/>
                </a:solidFill>
                <a:latin typeface="Arial" charset="0"/>
              </a:defRPr>
            </a:lvl9pPr>
          </a:lstStyle>
          <a:p>
            <a:pPr algn="r" eaLnBrk="1" hangingPunct="1"/>
            <a:fld id="{47C7B47C-EFE9-4B13-8202-2958311361D0}" type="slidenum">
              <a:rPr lang="en-US" altLang="en-US" sz="1300"/>
              <a:pPr algn="r" eaLnBrk="1" hangingPunct="1"/>
              <a:t>76</a:t>
            </a:fld>
            <a:endParaRPr lang="en-US" altLang="en-US" sz="1300"/>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66B0B9-A218-46FB-849E-2CBEB136C770}"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B0B9-A218-46FB-849E-2CBEB136C770}"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B0B9-A218-46FB-849E-2CBEB136C770}"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D4A4BF-C398-4E99-917B-7E9214AE8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73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B2D015-B97E-460D-9515-F36F2D6B28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50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14AB43-24B9-44CE-B8F9-C787F8E323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131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04BD54-D004-4A07-BABF-34F3F4F33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08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92D9E0-EF2F-445A-8F5D-C95814802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9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5AD9CF-4F2D-4E23-8AE2-9B071B711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492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881120-5F29-4B72-BD63-95158CF792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27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99765F-B101-4883-ABA2-888269257A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65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B0B9-A218-46FB-849E-2CBEB136C770}"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52433-7284-4EB4-88AA-79753F9290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987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37AA54-107D-41F3-86AD-48C3A18D6D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7965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7A74F-C712-4EDF-B24F-88F7EF69E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29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1BA200-7A84-42F0-AB6F-C047F57F82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07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CE77F7-B47F-4158-804E-12E3D4EB4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8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Annual Conference 2013</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D662C-99D1-450F-874A-55B22891E8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86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Annual Conference 2013</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603E2E-5BDE-4CED-8CE4-543091DA1B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59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Annual Conference 2010</a:t>
            </a:r>
          </a:p>
        </p:txBody>
      </p:sp>
      <p:sp>
        <p:nvSpPr>
          <p:cNvPr id="6" name="Rectangle 6"/>
          <p:cNvSpPr>
            <a:spLocks noGrp="1" noChangeArrowheads="1"/>
          </p:cNvSpPr>
          <p:nvPr>
            <p:ph type="sldNum" sz="quarter" idx="12"/>
          </p:nvPr>
        </p:nvSpPr>
        <p:spPr/>
        <p:txBody>
          <a:bodyPr/>
          <a:lstStyle>
            <a:lvl1pPr>
              <a:defRPr/>
            </a:lvl1pPr>
          </a:lstStyle>
          <a:p>
            <a:pPr>
              <a:defRPr/>
            </a:pPr>
            <a:fld id="{554DD63A-9546-420B-A710-AD5E05F1B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4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676400"/>
            <a:ext cx="3238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4500" y="1676400"/>
            <a:ext cx="3238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Annual Conference 2013</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7FFBE4-A58B-4BAB-9942-4A9B290212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782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Annual Conference 2013</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A725A1-1F07-4D65-97D6-861B6F7DFB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25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B0B9-A218-46FB-849E-2CBEB136C770}"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Annual Conference 2013</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D986B-3CC3-4D60-8389-3B6EFB71F1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866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Annual Conference 2013</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B48CD7-7D46-4BFE-800C-9BEDA27F3B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37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Annual Conference 2010</a:t>
            </a:r>
          </a:p>
        </p:txBody>
      </p:sp>
      <p:sp>
        <p:nvSpPr>
          <p:cNvPr id="7" name="Rectangle 6"/>
          <p:cNvSpPr>
            <a:spLocks noGrp="1" noChangeArrowheads="1"/>
          </p:cNvSpPr>
          <p:nvPr>
            <p:ph type="sldNum" sz="quarter" idx="12"/>
          </p:nvPr>
        </p:nvSpPr>
        <p:spPr/>
        <p:txBody>
          <a:bodyPr/>
          <a:lstStyle>
            <a:lvl1pPr>
              <a:defRPr/>
            </a:lvl1pPr>
          </a:lstStyle>
          <a:p>
            <a:pPr>
              <a:defRPr/>
            </a:pPr>
            <a:fld id="{011D8EDE-B50D-4B15-A55C-6EAA0775F0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853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Annual Conference 2010</a:t>
            </a:r>
          </a:p>
        </p:txBody>
      </p:sp>
      <p:sp>
        <p:nvSpPr>
          <p:cNvPr id="7" name="Rectangle 6"/>
          <p:cNvSpPr>
            <a:spLocks noGrp="1" noChangeArrowheads="1"/>
          </p:cNvSpPr>
          <p:nvPr>
            <p:ph type="sldNum" sz="quarter" idx="12"/>
          </p:nvPr>
        </p:nvSpPr>
        <p:spPr/>
        <p:txBody>
          <a:bodyPr/>
          <a:lstStyle>
            <a:lvl1pPr>
              <a:defRPr/>
            </a:lvl1pPr>
          </a:lstStyle>
          <a:p>
            <a:pPr>
              <a:defRPr/>
            </a:pPr>
            <a:fld id="{33F3F0F8-B7AE-4432-A24F-C4FAB58C5B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8544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Annual Conference 2010</a:t>
            </a:r>
          </a:p>
        </p:txBody>
      </p:sp>
      <p:sp>
        <p:nvSpPr>
          <p:cNvPr id="6" name="Rectangle 6"/>
          <p:cNvSpPr>
            <a:spLocks noGrp="1" noChangeArrowheads="1"/>
          </p:cNvSpPr>
          <p:nvPr>
            <p:ph type="sldNum" sz="quarter" idx="12"/>
          </p:nvPr>
        </p:nvSpPr>
        <p:spPr/>
        <p:txBody>
          <a:bodyPr/>
          <a:lstStyle>
            <a:lvl1pPr>
              <a:defRPr/>
            </a:lvl1pPr>
          </a:lstStyle>
          <a:p>
            <a:pPr>
              <a:defRPr/>
            </a:pPr>
            <a:fld id="{8D0DC10C-249A-4544-AE59-154859CBA4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769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304800"/>
            <a:ext cx="16573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8196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Annual Conference 2010</a:t>
            </a:r>
          </a:p>
        </p:txBody>
      </p:sp>
      <p:sp>
        <p:nvSpPr>
          <p:cNvPr id="6" name="Rectangle 6"/>
          <p:cNvSpPr>
            <a:spLocks noGrp="1" noChangeArrowheads="1"/>
          </p:cNvSpPr>
          <p:nvPr>
            <p:ph type="sldNum" sz="quarter" idx="12"/>
          </p:nvPr>
        </p:nvSpPr>
        <p:spPr/>
        <p:txBody>
          <a:bodyPr/>
          <a:lstStyle>
            <a:lvl1pPr>
              <a:defRPr/>
            </a:lvl1pPr>
          </a:lstStyle>
          <a:p>
            <a:pPr>
              <a:defRPr/>
            </a:pPr>
            <a:fld id="{AFDB4AC1-D9A5-4125-A44F-1F5535E513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981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629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133600" y="1676400"/>
            <a:ext cx="3238500" cy="4572000"/>
          </a:xfrm>
        </p:spPr>
        <p:txBody>
          <a:bodyPr/>
          <a:lstStyle/>
          <a:p>
            <a:pPr lvl="0"/>
            <a:endParaRPr lang="en-US" noProof="0" smtClean="0"/>
          </a:p>
        </p:txBody>
      </p:sp>
      <p:sp>
        <p:nvSpPr>
          <p:cNvPr id="4" name="Text Placeholder 3"/>
          <p:cNvSpPr>
            <a:spLocks noGrp="1"/>
          </p:cNvSpPr>
          <p:nvPr>
            <p:ph type="body" sz="half" idx="2"/>
          </p:nvPr>
        </p:nvSpPr>
        <p:spPr>
          <a:xfrm>
            <a:off x="5524500" y="1676400"/>
            <a:ext cx="3238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Annual Conference 2010</a:t>
            </a:r>
          </a:p>
        </p:txBody>
      </p:sp>
      <p:sp>
        <p:nvSpPr>
          <p:cNvPr id="7" name="Rectangle 6"/>
          <p:cNvSpPr>
            <a:spLocks noGrp="1" noChangeArrowheads="1"/>
          </p:cNvSpPr>
          <p:nvPr>
            <p:ph type="sldNum" sz="quarter" idx="12"/>
          </p:nvPr>
        </p:nvSpPr>
        <p:spPr/>
        <p:txBody>
          <a:bodyPr/>
          <a:lstStyle>
            <a:lvl1pPr>
              <a:defRPr/>
            </a:lvl1pPr>
          </a:lstStyle>
          <a:p>
            <a:pPr>
              <a:defRPr/>
            </a:pPr>
            <a:fld id="{488A4D47-9363-4F04-8462-BC0281F664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40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66B0B9-A218-46FB-849E-2CBEB136C770}"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B0B9-A218-46FB-849E-2CBEB136C770}"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6B0B9-A218-46FB-849E-2CBEB136C770}"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B0B9-A218-46FB-849E-2CBEB136C770}" type="datetimeFigureOut">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EB427-0F3A-423E-BC68-97BB53F0AA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B0B9-A218-46FB-849E-2CBEB136C770}"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EB427-0F3A-423E-BC68-97BB53F0AAD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366B0B9-A218-46FB-849E-2CBEB136C770}" type="datetimeFigureOut">
              <a:rPr lang="en-US" smtClean="0"/>
              <a:t>11/14/2013</a:t>
            </a:fld>
            <a:endParaRPr lang="en-US"/>
          </a:p>
        </p:txBody>
      </p:sp>
      <p:sp>
        <p:nvSpPr>
          <p:cNvPr id="9" name="Slide Number Placeholder 8"/>
          <p:cNvSpPr>
            <a:spLocks noGrp="1"/>
          </p:cNvSpPr>
          <p:nvPr>
            <p:ph type="sldNum" sz="quarter" idx="11"/>
          </p:nvPr>
        </p:nvSpPr>
        <p:spPr/>
        <p:txBody>
          <a:bodyPr/>
          <a:lstStyle/>
          <a:p>
            <a:fld id="{C97EB427-0F3A-423E-BC68-97BB53F0AAD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4AE">
                <a:lumMod val="18000"/>
                <a:lumOff val="82000"/>
                <a:alpha val="49000"/>
              </a:srgbClr>
            </a:gs>
            <a:gs pos="18000">
              <a:srgbClr val="BD922A"/>
            </a:gs>
            <a:gs pos="84000">
              <a:srgbClr val="BD922A"/>
            </a:gs>
            <a:gs pos="63000">
              <a:srgbClr val="FBE4AE"/>
            </a:gs>
            <a:gs pos="84000">
              <a:srgbClr val="BD922A"/>
            </a:gs>
            <a:gs pos="88000">
              <a:srgbClr val="835E17">
                <a:lumMod val="0"/>
                <a:lumOff val="100000"/>
              </a:srgbClr>
            </a:gs>
            <a:gs pos="4000">
              <a:srgbClr val="A28949"/>
            </a:gs>
            <a:gs pos="95000">
              <a:srgbClr val="FAE3B7"/>
            </a:gs>
          </a:gsLst>
          <a:lin ang="1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97EB427-0F3A-423E-BC68-97BB53F0AAD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66B0B9-A218-46FB-849E-2CBEB136C770}" type="datetimeFigureOut">
              <a:rPr lang="en-US" smtClean="0"/>
              <a:t>11/14/2013</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fontAlgn="base">
              <a:spcBef>
                <a:spcPct val="0"/>
              </a:spcBef>
              <a:spcAft>
                <a:spcPct val="0"/>
              </a:spcAft>
              <a:defRPr/>
            </a:pPr>
            <a:fld id="{57FF10D7-4FB9-4C0B-B20D-D22008033F1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696447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066800"/>
            <a:ext cx="198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133600" y="3048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2133600" y="1676400"/>
            <a:ext cx="6629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133600" y="6248400"/>
            <a:ext cx="7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2133600" y="6400800"/>
            <a:ext cx="510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n-lt"/>
              </a:defRPr>
            </a:lvl1pPr>
          </a:lstStyle>
          <a:p>
            <a:pPr eaLnBrk="0" fontAlgn="base" hangingPunct="0">
              <a:spcBef>
                <a:spcPct val="0"/>
              </a:spcBef>
              <a:spcAft>
                <a:spcPct val="0"/>
              </a:spcAft>
              <a:defRPr/>
            </a:pPr>
            <a:r>
              <a:rPr lang="en-US" dirty="0" smtClean="0">
                <a:solidFill>
                  <a:srgbClr val="000000"/>
                </a:solidFill>
              </a:rPr>
              <a:t>Annual Conference 2013</a:t>
            </a:r>
            <a:endParaRPr lang="en-US" dirty="0">
              <a:solidFill>
                <a:srgbClr val="000000"/>
              </a:solidFill>
            </a:endParaRPr>
          </a:p>
        </p:txBody>
      </p:sp>
      <p:sp>
        <p:nvSpPr>
          <p:cNvPr id="1030" name="Rectangle 6"/>
          <p:cNvSpPr>
            <a:spLocks noGrp="1" noChangeArrowheads="1"/>
          </p:cNvSpPr>
          <p:nvPr>
            <p:ph type="sldNum" sz="quarter" idx="4"/>
          </p:nvPr>
        </p:nvSpPr>
        <p:spPr bwMode="auto">
          <a:xfrm>
            <a:off x="7696200" y="64008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eaLnBrk="0" fontAlgn="base" hangingPunct="0">
              <a:spcBef>
                <a:spcPct val="0"/>
              </a:spcBef>
              <a:spcAft>
                <a:spcPct val="0"/>
              </a:spcAft>
              <a:defRPr/>
            </a:pPr>
            <a:fld id="{9D648B14-CA85-4C5F-B804-66FE19829CBF}"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
        <p:nvSpPr>
          <p:cNvPr id="1032" name="Text Box 15"/>
          <p:cNvSpPr txBox="1">
            <a:spLocks noChangeArrowheads="1"/>
          </p:cNvSpPr>
          <p:nvPr userDrawn="1"/>
        </p:nvSpPr>
        <p:spPr bwMode="auto">
          <a:xfrm>
            <a:off x="0" y="1295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033" name="Text Box 16"/>
          <p:cNvSpPr txBox="1">
            <a:spLocks noChangeArrowheads="1"/>
          </p:cNvSpPr>
          <p:nvPr userDrawn="1"/>
        </p:nvSpPr>
        <p:spPr bwMode="auto">
          <a:xfrm>
            <a:off x="76200" y="1219200"/>
            <a:ext cx="1828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altLang="en-US" sz="800" b="1">
                <a:solidFill>
                  <a:srgbClr val="FFFFFF"/>
                </a:solidFill>
                <a:latin typeface="Tahoma" pitchFamily="34" charset="0"/>
              </a:rPr>
              <a:t>NATIONAL ASSOCIATION OF</a:t>
            </a:r>
          </a:p>
        </p:txBody>
      </p:sp>
      <p:sp>
        <p:nvSpPr>
          <p:cNvPr id="1034" name="Text Box 17"/>
          <p:cNvSpPr txBox="1">
            <a:spLocks noChangeArrowheads="1"/>
          </p:cNvSpPr>
          <p:nvPr userDrawn="1"/>
        </p:nvSpPr>
        <p:spPr bwMode="auto">
          <a:xfrm>
            <a:off x="0" y="64008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altLang="en-US" sz="1400" b="1" i="1">
                <a:solidFill>
                  <a:srgbClr val="FFFFFF"/>
                </a:solidFill>
                <a:latin typeface="Tahoma" pitchFamily="34" charset="0"/>
              </a:rPr>
              <a:t>www.NAEPC.org</a:t>
            </a:r>
          </a:p>
        </p:txBody>
      </p:sp>
      <p:sp>
        <p:nvSpPr>
          <p:cNvPr id="1035" name="Line 18"/>
          <p:cNvSpPr>
            <a:spLocks noChangeShapeType="1"/>
          </p:cNvSpPr>
          <p:nvPr userDrawn="1"/>
        </p:nvSpPr>
        <p:spPr bwMode="auto">
          <a:xfrm flipH="1">
            <a:off x="0" y="6324600"/>
            <a:ext cx="876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1036" name="Group 22"/>
          <p:cNvGrpSpPr>
            <a:grpSpLocks/>
          </p:cNvGrpSpPr>
          <p:nvPr userDrawn="1"/>
        </p:nvGrpSpPr>
        <p:grpSpPr bwMode="auto">
          <a:xfrm>
            <a:off x="2665413" y="2635250"/>
            <a:ext cx="3814762" cy="1570038"/>
            <a:chOff x="0" y="0"/>
            <a:chExt cx="2403" cy="989"/>
          </a:xfrm>
        </p:grpSpPr>
        <p:sp>
          <p:nvSpPr>
            <p:cNvPr id="1039" name="Rectangle 19"/>
            <p:cNvSpPr>
              <a:spLocks noChangeArrowheads="1"/>
            </p:cNvSpPr>
            <p:nvPr userDrawn="1"/>
          </p:nvSpPr>
          <p:spPr bwMode="auto">
            <a:xfrm>
              <a:off x="0" y="0"/>
              <a:ext cx="240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040" name="Rectangle 20"/>
            <p:cNvSpPr>
              <a:spLocks noChangeArrowheads="1"/>
            </p:cNvSpPr>
            <p:nvPr userDrawn="1"/>
          </p:nvSpPr>
          <p:spPr bwMode="auto">
            <a:xfrm>
              <a:off x="0" y="0"/>
              <a:ext cx="2403"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ltLang="en-US" sz="900">
                  <a:solidFill>
                    <a:srgbClr val="000000"/>
                  </a:solidFill>
                  <a:latin typeface="Arial" charset="0"/>
                </a:rPr>
                <a:t>  </a:t>
              </a:r>
              <a:r>
                <a:rPr lang="en-US" altLang="en-US" sz="9700">
                  <a:solidFill>
                    <a:srgbClr val="000000"/>
                  </a:solidFill>
                  <a:latin typeface="Arial" charset="0"/>
                </a:rPr>
                <a:t> </a:t>
              </a:r>
              <a:r>
                <a:rPr lang="en-US" altLang="en-US" sz="900">
                  <a:solidFill>
                    <a:srgbClr val="000000"/>
                  </a:solidFill>
                  <a:latin typeface="Arial" charset="0"/>
                </a:rPr>
                <a:t>                                                                                   </a:t>
              </a:r>
            </a:p>
          </p:txBody>
        </p:sp>
      </p:grpSp>
      <p:pic>
        <p:nvPicPr>
          <p:cNvPr id="1037" name="Picture 21" descr="http://national.naepc.org/images/rand1/image6.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981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24"/>
          <p:cNvSpPr txBox="1">
            <a:spLocks noChangeArrowheads="1"/>
          </p:cNvSpPr>
          <p:nvPr userDrawn="1"/>
        </p:nvSpPr>
        <p:spPr bwMode="auto">
          <a:xfrm>
            <a:off x="76200" y="1371600"/>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altLang="en-US" sz="1600" b="1">
                <a:solidFill>
                  <a:srgbClr val="F3E1B0"/>
                </a:solidFill>
                <a:latin typeface="Tahoma" pitchFamily="34" charset="0"/>
              </a:rPr>
              <a:t>Estate Planners &amp; Councils</a:t>
            </a:r>
          </a:p>
        </p:txBody>
      </p:sp>
    </p:spTree>
    <p:extLst>
      <p:ext uri="{BB962C8B-B14F-4D97-AF65-F5344CB8AC3E}">
        <p14:creationId xmlns:p14="http://schemas.microsoft.com/office/powerpoint/2010/main" val="25275556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000032"/>
          </a:solidFill>
          <a:latin typeface="+mj-lt"/>
          <a:ea typeface="+mj-ea"/>
          <a:cs typeface="+mj-cs"/>
        </a:defRPr>
      </a:lvl1pPr>
      <a:lvl2pPr algn="l" rtl="0" eaLnBrk="0" fontAlgn="base" hangingPunct="0">
        <a:spcBef>
          <a:spcPct val="0"/>
        </a:spcBef>
        <a:spcAft>
          <a:spcPct val="0"/>
        </a:spcAft>
        <a:defRPr sz="3600" b="1">
          <a:solidFill>
            <a:srgbClr val="000032"/>
          </a:solidFill>
          <a:latin typeface="Tahoma" pitchFamily="34" charset="0"/>
        </a:defRPr>
      </a:lvl2pPr>
      <a:lvl3pPr algn="l" rtl="0" eaLnBrk="0" fontAlgn="base" hangingPunct="0">
        <a:spcBef>
          <a:spcPct val="0"/>
        </a:spcBef>
        <a:spcAft>
          <a:spcPct val="0"/>
        </a:spcAft>
        <a:defRPr sz="3600" b="1">
          <a:solidFill>
            <a:srgbClr val="000032"/>
          </a:solidFill>
          <a:latin typeface="Tahoma" pitchFamily="34" charset="0"/>
        </a:defRPr>
      </a:lvl3pPr>
      <a:lvl4pPr algn="l" rtl="0" eaLnBrk="0" fontAlgn="base" hangingPunct="0">
        <a:spcBef>
          <a:spcPct val="0"/>
        </a:spcBef>
        <a:spcAft>
          <a:spcPct val="0"/>
        </a:spcAft>
        <a:defRPr sz="3600" b="1">
          <a:solidFill>
            <a:srgbClr val="000032"/>
          </a:solidFill>
          <a:latin typeface="Tahoma" pitchFamily="34" charset="0"/>
        </a:defRPr>
      </a:lvl4pPr>
      <a:lvl5pPr algn="l" rtl="0" eaLnBrk="0" fontAlgn="base" hangingPunct="0">
        <a:spcBef>
          <a:spcPct val="0"/>
        </a:spcBef>
        <a:spcAft>
          <a:spcPct val="0"/>
        </a:spcAft>
        <a:defRPr sz="3600" b="1">
          <a:solidFill>
            <a:srgbClr val="000032"/>
          </a:solidFill>
          <a:latin typeface="Tahoma" pitchFamily="34" charset="0"/>
        </a:defRPr>
      </a:lvl5pPr>
      <a:lvl6pPr marL="457200" algn="l" rtl="0" eaLnBrk="0" fontAlgn="base" hangingPunct="0">
        <a:spcBef>
          <a:spcPct val="0"/>
        </a:spcBef>
        <a:spcAft>
          <a:spcPct val="0"/>
        </a:spcAft>
        <a:defRPr sz="3600" b="1">
          <a:solidFill>
            <a:srgbClr val="000032"/>
          </a:solidFill>
          <a:latin typeface="Tahoma" pitchFamily="34" charset="0"/>
        </a:defRPr>
      </a:lvl6pPr>
      <a:lvl7pPr marL="914400" algn="l" rtl="0" eaLnBrk="0" fontAlgn="base" hangingPunct="0">
        <a:spcBef>
          <a:spcPct val="0"/>
        </a:spcBef>
        <a:spcAft>
          <a:spcPct val="0"/>
        </a:spcAft>
        <a:defRPr sz="3600" b="1">
          <a:solidFill>
            <a:srgbClr val="000032"/>
          </a:solidFill>
          <a:latin typeface="Tahoma" pitchFamily="34" charset="0"/>
        </a:defRPr>
      </a:lvl7pPr>
      <a:lvl8pPr marL="1371600" algn="l" rtl="0" eaLnBrk="0" fontAlgn="base" hangingPunct="0">
        <a:spcBef>
          <a:spcPct val="0"/>
        </a:spcBef>
        <a:spcAft>
          <a:spcPct val="0"/>
        </a:spcAft>
        <a:defRPr sz="3600" b="1">
          <a:solidFill>
            <a:srgbClr val="000032"/>
          </a:solidFill>
          <a:latin typeface="Tahoma" pitchFamily="34" charset="0"/>
        </a:defRPr>
      </a:lvl8pPr>
      <a:lvl9pPr marL="1828800" algn="l" rtl="0" eaLnBrk="0" fontAlgn="base" hangingPunct="0">
        <a:spcBef>
          <a:spcPct val="0"/>
        </a:spcBef>
        <a:spcAft>
          <a:spcPct val="0"/>
        </a:spcAft>
        <a:defRPr sz="3600" b="1">
          <a:solidFill>
            <a:srgbClr val="00003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www.greatermiami-fl.councils.naepc.org/" TargetMode="Externa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http://test-it.council.naepc.org/council/services-directory" TargetMode="External"/><Relationship Id="rId2" Type="http://schemas.openxmlformats.org/officeDocument/2006/relationships/hyperlink" Target="http://www.cepcweb.org/council/services-directory" TargetMode="Externa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18.jpeg"/><Relationship Id="rId2" Type="http://schemas.openxmlformats.org/officeDocument/2006/relationships/slide" Target="slide39.xml"/><Relationship Id="rId1" Type="http://schemas.openxmlformats.org/officeDocument/2006/relationships/slideLayout" Target="../slideLayouts/slideLayout28.xml"/><Relationship Id="rId6" Type="http://schemas.openxmlformats.org/officeDocument/2006/relationships/slide" Target="slide16.xml"/><Relationship Id="rId5" Type="http://schemas.openxmlformats.org/officeDocument/2006/relationships/slide" Target="slide41.xml"/><Relationship Id="rId4" Type="http://schemas.openxmlformats.org/officeDocument/2006/relationships/slide" Target="slide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www.linkedin.com/groups?gid=4115887" TargetMode="External"/><Relationship Id="rId2" Type="http://schemas.openxmlformats.org/officeDocument/2006/relationships/hyperlink" Target="http://www.linkedin.com/groups?gid=4377450" TargetMode="External"/><Relationship Id="rId1" Type="http://schemas.openxmlformats.org/officeDocument/2006/relationships/slideLayout" Target="../slideLayouts/slideLayout26.xml"/><Relationship Id="rId5" Type="http://schemas.openxmlformats.org/officeDocument/2006/relationships/hyperlink" Target="http://www.linkedin.com/groups?gid=874377" TargetMode="External"/><Relationship Id="rId4" Type="http://schemas.openxmlformats.org/officeDocument/2006/relationships/hyperlink" Target="http://www.linkedin.com/groups?gid=202470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webmaster@naepc.org" TargetMode="External"/><Relationship Id="rId2" Type="http://schemas.openxmlformats.org/officeDocument/2006/relationships/hyperlink" Target="mailto:admin@naepc.org" TargetMode="Externa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3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lumMod val="18000"/>
                <a:lumOff val="82000"/>
                <a:alpha val="49000"/>
              </a:srgbClr>
            </a:gs>
            <a:gs pos="46000">
              <a:srgbClr val="BD922A"/>
            </a:gs>
            <a:gs pos="84000">
              <a:srgbClr val="BD922A"/>
            </a:gs>
            <a:gs pos="63000">
              <a:srgbClr val="FBE4AE"/>
            </a:gs>
            <a:gs pos="84000">
              <a:srgbClr val="BD922A"/>
            </a:gs>
            <a:gs pos="88000">
              <a:srgbClr val="835E17">
                <a:lumMod val="0"/>
                <a:lumOff val="100000"/>
              </a:srgbClr>
            </a:gs>
            <a:gs pos="4000">
              <a:srgbClr val="A28949"/>
            </a:gs>
            <a:gs pos="95000">
              <a:srgbClr val="FAE3B7"/>
            </a:gs>
          </a:gsLst>
          <a:lin ang="130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229600" cy="2593975"/>
          </a:xfrm>
        </p:spPr>
        <p:txBody>
          <a:bodyPr/>
          <a:lstStyle/>
          <a:p>
            <a:r>
              <a:rPr lang="en-US" sz="6000" dirty="0" smtClean="0"/>
              <a:t>NAEPC &amp; </a:t>
            </a:r>
            <a:br>
              <a:rPr lang="en-US" sz="6000" dirty="0" smtClean="0"/>
            </a:br>
            <a:r>
              <a:rPr lang="en-US" sz="4400" dirty="0" smtClean="0"/>
              <a:t>The NAEPC Education Foundation</a:t>
            </a:r>
            <a:endParaRPr lang="en-US" sz="4400" dirty="0"/>
          </a:p>
        </p:txBody>
      </p:sp>
      <p:sp>
        <p:nvSpPr>
          <p:cNvPr id="3" name="Subtitle 2"/>
          <p:cNvSpPr>
            <a:spLocks noGrp="1"/>
          </p:cNvSpPr>
          <p:nvPr>
            <p:ph type="subTitle" idx="1"/>
          </p:nvPr>
        </p:nvSpPr>
        <p:spPr>
          <a:xfrm>
            <a:off x="762000" y="3810000"/>
            <a:ext cx="7315200" cy="1219200"/>
          </a:xfrm>
        </p:spPr>
        <p:txBody>
          <a:bodyPr>
            <a:normAutofit/>
          </a:bodyPr>
          <a:lstStyle/>
          <a:p>
            <a:pPr algn="r"/>
            <a:r>
              <a:rPr lang="en-US" sz="5000" b="1" dirty="0" smtClean="0">
                <a:solidFill>
                  <a:schemeClr val="bg1"/>
                </a:solidFill>
                <a:latin typeface="Batang" panose="02030600000101010101" pitchFamily="18" charset="-127"/>
                <a:ea typeface="Batang" panose="02030600000101010101" pitchFamily="18" charset="-127"/>
              </a:rPr>
              <a:t>50</a:t>
            </a:r>
            <a:r>
              <a:rPr lang="en-US" sz="5000" b="1" baseline="30000" dirty="0" smtClean="0">
                <a:solidFill>
                  <a:schemeClr val="bg1"/>
                </a:solidFill>
                <a:latin typeface="Batang" panose="02030600000101010101" pitchFamily="18" charset="-127"/>
                <a:ea typeface="Batang" panose="02030600000101010101" pitchFamily="18" charset="-127"/>
              </a:rPr>
              <a:t>th</a:t>
            </a:r>
            <a:r>
              <a:rPr lang="en-US" sz="5000" b="1" dirty="0" smtClean="0">
                <a:solidFill>
                  <a:schemeClr val="bg1"/>
                </a:solidFill>
                <a:latin typeface="Batang" panose="02030600000101010101" pitchFamily="18" charset="-127"/>
                <a:ea typeface="Batang" panose="02030600000101010101" pitchFamily="18" charset="-127"/>
              </a:rPr>
              <a:t> Annual Conference</a:t>
            </a:r>
          </a:p>
          <a:p>
            <a:pPr algn="r"/>
            <a:endParaRPr lang="en-US" dirty="0"/>
          </a:p>
        </p:txBody>
      </p:sp>
      <p:sp>
        <p:nvSpPr>
          <p:cNvPr id="5" name="TextBox 4"/>
          <p:cNvSpPr txBox="1"/>
          <p:nvPr/>
        </p:nvSpPr>
        <p:spPr>
          <a:xfrm>
            <a:off x="228600" y="5486400"/>
            <a:ext cx="8153400" cy="784830"/>
          </a:xfrm>
          <a:prstGeom prst="rect">
            <a:avLst/>
          </a:prstGeom>
          <a:noFill/>
        </p:spPr>
        <p:txBody>
          <a:bodyPr wrap="square" rtlCol="0">
            <a:spAutoFit/>
          </a:bodyPr>
          <a:lstStyle/>
          <a:p>
            <a:r>
              <a:rPr lang="en-US" sz="4500" b="1" dirty="0" smtClean="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COUNCIL LEADERSHIP DAY</a:t>
            </a:r>
            <a:endParaRPr lang="en-US" sz="4500"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1031" name="Picture 7" descr="C:\Users\Eleanor\AppData\Local\Microsoft\Windows\Temporary Internet Files\Content.Outlook\CJ5SBSLV\NAEPC 50th logo.jpeg"/>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876799" y="381000"/>
            <a:ext cx="2294193" cy="2667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9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Past Presidents in Attendance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371600"/>
            <a:ext cx="4495800" cy="5486400"/>
          </a:xfrm>
        </p:spPr>
        <p:txBody>
          <a:bodyPr>
            <a:noAutofit/>
          </a:bodyPr>
          <a:lstStyle/>
          <a:p>
            <a:pPr marL="114300" indent="0" algn="ctr">
              <a:buNone/>
            </a:pPr>
            <a:r>
              <a:rPr lang="en-US" sz="1400" b="1" dirty="0">
                <a:solidFill>
                  <a:srgbClr val="002060"/>
                </a:solidFill>
              </a:rPr>
              <a:t>Hartman Axley, CLU®, </a:t>
            </a:r>
            <a:r>
              <a:rPr lang="en-US" sz="1400" b="1" dirty="0" err="1">
                <a:solidFill>
                  <a:srgbClr val="002060"/>
                </a:solidFill>
              </a:rPr>
              <a:t>ChFC</a:t>
            </a:r>
            <a:r>
              <a:rPr lang="en-US" sz="1400" b="1" dirty="0">
                <a:solidFill>
                  <a:srgbClr val="002060"/>
                </a:solidFill>
              </a:rPr>
              <a:t>®, JD, CFP®, MSFS, RHU, AEP®</a:t>
            </a:r>
          </a:p>
          <a:p>
            <a:pPr marL="114300" indent="0" algn="ctr">
              <a:buNone/>
            </a:pPr>
            <a:r>
              <a:rPr lang="en-US" sz="1400" dirty="0">
                <a:solidFill>
                  <a:srgbClr val="002060"/>
                </a:solidFill>
              </a:rPr>
              <a:t>Lakewood, </a:t>
            </a:r>
            <a:r>
              <a:rPr lang="en-US" sz="1400" dirty="0" smtClean="0">
                <a:solidFill>
                  <a:srgbClr val="002060"/>
                </a:solidFill>
              </a:rPr>
              <a:t>CO</a:t>
            </a:r>
          </a:p>
          <a:p>
            <a:pPr marL="114300" indent="0" algn="ctr">
              <a:buNone/>
            </a:pPr>
            <a:r>
              <a:rPr lang="en-US" sz="1400" dirty="0">
                <a:solidFill>
                  <a:srgbClr val="002060"/>
                </a:solidFill>
              </a:rPr>
              <a:t> </a:t>
            </a:r>
          </a:p>
          <a:p>
            <a:pPr marL="114300" indent="0" algn="ctr">
              <a:buNone/>
            </a:pPr>
            <a:r>
              <a:rPr lang="en-US" sz="1400" b="1" dirty="0">
                <a:solidFill>
                  <a:srgbClr val="002060"/>
                </a:solidFill>
              </a:rPr>
              <a:t>Robert F. Baldwin, Jr., LL.B., AEP®</a:t>
            </a:r>
          </a:p>
          <a:p>
            <a:pPr marL="114300" indent="0" algn="ctr">
              <a:buNone/>
            </a:pPr>
            <a:r>
              <a:rPr lang="en-US" sz="1400" dirty="0">
                <a:solidFill>
                  <a:srgbClr val="002060"/>
                </a:solidFill>
              </a:rPr>
              <a:t>Baldwin &amp; </a:t>
            </a:r>
            <a:r>
              <a:rPr lang="en-US" sz="1400" dirty="0" err="1">
                <a:solidFill>
                  <a:srgbClr val="002060"/>
                </a:solidFill>
              </a:rPr>
              <a:t>Sutphen</a:t>
            </a:r>
            <a:r>
              <a:rPr lang="en-US" sz="1400" dirty="0">
                <a:solidFill>
                  <a:srgbClr val="002060"/>
                </a:solidFill>
              </a:rPr>
              <a:t>, LLP • Syracuse, NY</a:t>
            </a:r>
          </a:p>
          <a:p>
            <a:pPr marL="114300" indent="0" algn="ctr">
              <a:buNone/>
            </a:pPr>
            <a:r>
              <a:rPr lang="en-US" sz="1400" dirty="0">
                <a:solidFill>
                  <a:srgbClr val="002060"/>
                </a:solidFill>
              </a:rPr>
              <a:t> </a:t>
            </a:r>
          </a:p>
          <a:p>
            <a:pPr marL="114300" indent="0" algn="ctr">
              <a:buNone/>
            </a:pPr>
            <a:r>
              <a:rPr lang="en-US" sz="1400" b="1" dirty="0">
                <a:solidFill>
                  <a:srgbClr val="002060"/>
                </a:solidFill>
              </a:rPr>
              <a:t>Kathleen J. Belmonte, CTFA, AEP®</a:t>
            </a:r>
          </a:p>
          <a:p>
            <a:pPr marL="114300" indent="0" algn="ctr">
              <a:buNone/>
            </a:pPr>
            <a:r>
              <a:rPr lang="en-US" sz="1400" dirty="0" err="1">
                <a:solidFill>
                  <a:srgbClr val="002060"/>
                </a:solidFill>
              </a:rPr>
              <a:t>Sabal</a:t>
            </a:r>
            <a:r>
              <a:rPr lang="en-US" sz="1400" dirty="0">
                <a:solidFill>
                  <a:srgbClr val="002060"/>
                </a:solidFill>
              </a:rPr>
              <a:t> Trust Company • Tampa, FL</a:t>
            </a:r>
          </a:p>
          <a:p>
            <a:pPr marL="114300" indent="0" algn="ctr">
              <a:buNone/>
            </a:pPr>
            <a:r>
              <a:rPr lang="en-US" sz="1400" dirty="0">
                <a:solidFill>
                  <a:srgbClr val="002060"/>
                </a:solidFill>
              </a:rPr>
              <a:t> </a:t>
            </a:r>
          </a:p>
          <a:p>
            <a:pPr marL="114300" indent="0" algn="ctr">
              <a:buNone/>
            </a:pPr>
            <a:r>
              <a:rPr lang="en-US" sz="1400" b="1" dirty="0">
                <a:solidFill>
                  <a:srgbClr val="002060"/>
                </a:solidFill>
              </a:rPr>
              <a:t>Herbert </a:t>
            </a:r>
            <a:r>
              <a:rPr lang="en-US" sz="1400" b="1" dirty="0" err="1">
                <a:solidFill>
                  <a:srgbClr val="002060"/>
                </a:solidFill>
              </a:rPr>
              <a:t>Chasman</a:t>
            </a:r>
            <a:r>
              <a:rPr lang="en-US" sz="1400" b="1" dirty="0">
                <a:solidFill>
                  <a:srgbClr val="002060"/>
                </a:solidFill>
              </a:rPr>
              <a:t>, JD, CLU®, </a:t>
            </a:r>
            <a:r>
              <a:rPr lang="en-US" sz="1400" b="1" dirty="0" err="1">
                <a:solidFill>
                  <a:srgbClr val="002060"/>
                </a:solidFill>
              </a:rPr>
              <a:t>ChFC</a:t>
            </a:r>
            <a:r>
              <a:rPr lang="en-US" sz="1400" b="1" dirty="0">
                <a:solidFill>
                  <a:srgbClr val="002060"/>
                </a:solidFill>
              </a:rPr>
              <a:t>®, AEP® (Distinguished)</a:t>
            </a:r>
          </a:p>
          <a:p>
            <a:pPr marL="114300" indent="0" algn="ctr">
              <a:buNone/>
            </a:pPr>
            <a:r>
              <a:rPr lang="en-US" sz="1400" dirty="0">
                <a:solidFill>
                  <a:srgbClr val="002060"/>
                </a:solidFill>
              </a:rPr>
              <a:t>Shuster Financial Group, LLC • Irvine, CA</a:t>
            </a:r>
          </a:p>
          <a:p>
            <a:pPr marL="114300" indent="0" algn="ctr">
              <a:buNone/>
            </a:pPr>
            <a:r>
              <a:rPr lang="en-US" sz="1400" dirty="0">
                <a:solidFill>
                  <a:srgbClr val="002060"/>
                </a:solidFill>
              </a:rPr>
              <a:t> </a:t>
            </a:r>
          </a:p>
          <a:p>
            <a:pPr marL="114300" indent="0" algn="ctr">
              <a:buNone/>
            </a:pPr>
            <a:r>
              <a:rPr lang="en-US" sz="1400" b="1" dirty="0">
                <a:solidFill>
                  <a:srgbClr val="002060"/>
                </a:solidFill>
              </a:rPr>
              <a:t>Dan H. Florence, JD, AEP®, CTFA</a:t>
            </a:r>
          </a:p>
          <a:p>
            <a:pPr marL="114300" indent="0" algn="ctr">
              <a:buNone/>
            </a:pPr>
            <a:r>
              <a:rPr lang="en-US" sz="1400" dirty="0">
                <a:solidFill>
                  <a:srgbClr val="002060"/>
                </a:solidFill>
              </a:rPr>
              <a:t>Commercial Bank of Texas • Nacogdoches, TX</a:t>
            </a:r>
          </a:p>
          <a:p>
            <a:pPr marL="114300" indent="0" algn="ctr">
              <a:buNone/>
            </a:pPr>
            <a:r>
              <a:rPr lang="en-US" sz="1400" dirty="0">
                <a:solidFill>
                  <a:srgbClr val="002060"/>
                </a:solidFill>
              </a:rPr>
              <a:t> </a:t>
            </a:r>
          </a:p>
          <a:p>
            <a:pPr marL="114300" indent="0" algn="ctr">
              <a:buNone/>
            </a:pPr>
            <a:r>
              <a:rPr lang="en-US" sz="1400" b="1" dirty="0">
                <a:solidFill>
                  <a:srgbClr val="002060"/>
                </a:solidFill>
              </a:rPr>
              <a:t>Gary L. Flotron, MBA, CLU®, </a:t>
            </a:r>
            <a:r>
              <a:rPr lang="en-US" sz="1400" b="1" dirty="0" err="1">
                <a:solidFill>
                  <a:srgbClr val="002060"/>
                </a:solidFill>
              </a:rPr>
              <a:t>ChFC</a:t>
            </a:r>
            <a:r>
              <a:rPr lang="en-US" sz="1400" b="1" dirty="0">
                <a:solidFill>
                  <a:srgbClr val="002060"/>
                </a:solidFill>
              </a:rPr>
              <a:t>®, AEP®</a:t>
            </a:r>
          </a:p>
          <a:p>
            <a:pPr marL="114300" indent="0" algn="ctr">
              <a:buNone/>
            </a:pPr>
            <a:r>
              <a:rPr lang="en-US" sz="1400" dirty="0">
                <a:solidFill>
                  <a:srgbClr val="002060"/>
                </a:solidFill>
              </a:rPr>
              <a:t>University of Missouri - St. </a:t>
            </a:r>
            <a:r>
              <a:rPr lang="en-US" sz="1400" dirty="0" smtClean="0">
                <a:solidFill>
                  <a:srgbClr val="002060"/>
                </a:solidFill>
              </a:rPr>
              <a:t>Louis </a:t>
            </a:r>
            <a:r>
              <a:rPr lang="en-US" sz="1400" dirty="0">
                <a:solidFill>
                  <a:srgbClr val="002060"/>
                </a:solidFill>
              </a:rPr>
              <a:t>• St. Louis, </a:t>
            </a:r>
            <a:r>
              <a:rPr lang="en-US" sz="1400" dirty="0" smtClean="0">
                <a:solidFill>
                  <a:srgbClr val="002060"/>
                </a:solidFill>
              </a:rPr>
              <a:t>MO</a:t>
            </a:r>
          </a:p>
          <a:p>
            <a:pPr marL="114300" indent="0" algn="ctr">
              <a:buNone/>
            </a:pPr>
            <a:endParaRPr lang="en-US" sz="1400" dirty="0">
              <a:solidFill>
                <a:srgbClr val="002060"/>
              </a:solidFill>
            </a:endParaRPr>
          </a:p>
          <a:p>
            <a:pPr marL="114300" indent="0" algn="ctr">
              <a:buNone/>
            </a:pPr>
            <a:r>
              <a:rPr lang="en-US" sz="1400" b="1" dirty="0" smtClean="0">
                <a:solidFill>
                  <a:srgbClr val="002060"/>
                </a:solidFill>
              </a:rPr>
              <a:t>Thomas </a:t>
            </a:r>
            <a:r>
              <a:rPr lang="en-US" sz="1400" b="1" dirty="0">
                <a:solidFill>
                  <a:srgbClr val="002060"/>
                </a:solidFill>
              </a:rPr>
              <a:t>M. Forrest, TO, CPA, AEP® (Distinguished)</a:t>
            </a:r>
          </a:p>
          <a:p>
            <a:pPr marL="114300" indent="0" algn="ctr">
              <a:buNone/>
            </a:pPr>
            <a:r>
              <a:rPr lang="en-US" sz="1400" dirty="0">
                <a:solidFill>
                  <a:srgbClr val="002060"/>
                </a:solidFill>
              </a:rPr>
              <a:t>U.S. Trust Company of Delaware • Wilmington, DE </a:t>
            </a:r>
          </a:p>
          <a:p>
            <a:pPr marL="114300" indent="0" algn="ctr">
              <a:buNone/>
            </a:pPr>
            <a:endParaRPr lang="en-US" sz="1400" dirty="0"/>
          </a:p>
          <a:p>
            <a:pPr marL="114300" indent="0" algn="ctr">
              <a:buNone/>
            </a:pPr>
            <a:r>
              <a:rPr lang="en-US" sz="1400" dirty="0"/>
              <a:t> </a:t>
            </a:r>
          </a:p>
          <a:p>
            <a:pPr marL="114300" indent="0" algn="ctr">
              <a:buNone/>
            </a:pPr>
            <a:endParaRPr lang="en-US" sz="1400" dirty="0"/>
          </a:p>
          <a:p>
            <a:pPr marL="114300" indent="0" algn="ctr">
              <a:buNone/>
            </a:pPr>
            <a:r>
              <a:rPr lang="en-US" sz="1400" dirty="0"/>
              <a:t> </a:t>
            </a:r>
          </a:p>
        </p:txBody>
      </p:sp>
      <p:sp>
        <p:nvSpPr>
          <p:cNvPr id="4" name="Content Placeholder 2"/>
          <p:cNvSpPr txBox="1">
            <a:spLocks/>
          </p:cNvSpPr>
          <p:nvPr/>
        </p:nvSpPr>
        <p:spPr>
          <a:xfrm>
            <a:off x="4267200" y="1371600"/>
            <a:ext cx="4191000" cy="5486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1400" b="1" dirty="0" smtClean="0">
                <a:solidFill>
                  <a:srgbClr val="002060"/>
                </a:solidFill>
              </a:rPr>
              <a:t>Henry </a:t>
            </a:r>
            <a:r>
              <a:rPr lang="en-US" sz="1400" b="1" dirty="0" err="1" smtClean="0">
                <a:solidFill>
                  <a:srgbClr val="002060"/>
                </a:solidFill>
              </a:rPr>
              <a:t>Gissel</a:t>
            </a:r>
            <a:r>
              <a:rPr lang="en-US" sz="1400" b="1" dirty="0" smtClean="0">
                <a:solidFill>
                  <a:srgbClr val="002060"/>
                </a:solidFill>
              </a:rPr>
              <a:t>, Jr., LL.B., AEP® (Distinguished)</a:t>
            </a:r>
          </a:p>
          <a:p>
            <a:pPr marL="114300" indent="0" algn="ctr">
              <a:buFont typeface="Arial" pitchFamily="34" charset="0"/>
              <a:buNone/>
            </a:pPr>
            <a:r>
              <a:rPr lang="en-US" sz="1400" dirty="0" smtClean="0">
                <a:solidFill>
                  <a:srgbClr val="002060"/>
                </a:solidFill>
              </a:rPr>
              <a:t>Wilmington Trust Co. • Houston, TX</a:t>
            </a:r>
          </a:p>
          <a:p>
            <a:pPr marL="114300" indent="0" algn="ctr">
              <a:buFont typeface="Arial" pitchFamily="34" charset="0"/>
              <a:buNone/>
            </a:pPr>
            <a:r>
              <a:rPr lang="en-US" sz="1400" dirty="0" smtClean="0">
                <a:solidFill>
                  <a:srgbClr val="002060"/>
                </a:solidFill>
              </a:rPr>
              <a:t> </a:t>
            </a:r>
          </a:p>
          <a:p>
            <a:pPr marL="114300" indent="0" algn="ctr">
              <a:buFont typeface="Arial" pitchFamily="34" charset="0"/>
              <a:buNone/>
            </a:pPr>
            <a:r>
              <a:rPr lang="en-US" sz="1400" b="1" dirty="0" smtClean="0">
                <a:solidFill>
                  <a:srgbClr val="002060"/>
                </a:solidFill>
              </a:rPr>
              <a:t>Michael W. Halloran, CLU®, </a:t>
            </a:r>
            <a:r>
              <a:rPr lang="en-US" sz="1400" b="1" dirty="0" err="1" smtClean="0">
                <a:solidFill>
                  <a:srgbClr val="002060"/>
                </a:solidFill>
              </a:rPr>
              <a:t>ChFC</a:t>
            </a:r>
            <a:r>
              <a:rPr lang="en-US" sz="1400" b="1" dirty="0" smtClean="0">
                <a:solidFill>
                  <a:srgbClr val="002060"/>
                </a:solidFill>
              </a:rPr>
              <a:t>®, AEP®, CFP®, REBC, RHU, LUTCF, MSFS, MSM</a:t>
            </a:r>
          </a:p>
          <a:p>
            <a:pPr marL="114300" indent="0" algn="ctr">
              <a:buFont typeface="Arial" pitchFamily="34" charset="0"/>
              <a:buNone/>
            </a:pPr>
            <a:r>
              <a:rPr lang="en-US" sz="1400" dirty="0" smtClean="0">
                <a:solidFill>
                  <a:srgbClr val="002060"/>
                </a:solidFill>
              </a:rPr>
              <a:t>Northwestern Mutual • Jacksonville, FL</a:t>
            </a:r>
          </a:p>
          <a:p>
            <a:pPr marL="114300" indent="0" algn="ctr">
              <a:buFont typeface="Arial" pitchFamily="34" charset="0"/>
              <a:buNone/>
            </a:pPr>
            <a:r>
              <a:rPr lang="en-US" sz="1400" dirty="0" smtClean="0">
                <a:solidFill>
                  <a:srgbClr val="002060"/>
                </a:solidFill>
              </a:rPr>
              <a:t> </a:t>
            </a:r>
          </a:p>
          <a:p>
            <a:pPr marL="114300" indent="0" algn="ctr">
              <a:buFont typeface="Arial" pitchFamily="34" charset="0"/>
              <a:buNone/>
            </a:pPr>
            <a:r>
              <a:rPr lang="en-US" sz="1400" b="1" dirty="0" smtClean="0">
                <a:solidFill>
                  <a:srgbClr val="002060"/>
                </a:solidFill>
              </a:rPr>
              <a:t>A. Stephen McDaniel, JD, AEP®, EPLS</a:t>
            </a:r>
          </a:p>
          <a:p>
            <a:pPr marL="114300" indent="0" algn="ctr">
              <a:buFont typeface="Arial" pitchFamily="34" charset="0"/>
              <a:buNone/>
            </a:pPr>
            <a:r>
              <a:rPr lang="en-US" sz="1400" dirty="0" smtClean="0">
                <a:solidFill>
                  <a:srgbClr val="002060"/>
                </a:solidFill>
              </a:rPr>
              <a:t>Wyatt, Tarrant &amp; Combs, LLP • Memphis, TN</a:t>
            </a:r>
          </a:p>
          <a:p>
            <a:pPr marL="114300" indent="0" algn="ctr">
              <a:buFont typeface="Arial" pitchFamily="34" charset="0"/>
              <a:buNone/>
            </a:pPr>
            <a:r>
              <a:rPr lang="en-US" sz="1400" dirty="0" smtClean="0">
                <a:solidFill>
                  <a:srgbClr val="002060"/>
                </a:solidFill>
              </a:rPr>
              <a:t> </a:t>
            </a:r>
          </a:p>
          <a:p>
            <a:pPr marL="114300" indent="0" algn="ctr">
              <a:buFont typeface="Arial" pitchFamily="34" charset="0"/>
              <a:buNone/>
            </a:pPr>
            <a:r>
              <a:rPr lang="en-US" sz="1400" b="1" dirty="0" smtClean="0">
                <a:solidFill>
                  <a:srgbClr val="002060"/>
                </a:solidFill>
              </a:rPr>
              <a:t>Joanna </a:t>
            </a:r>
            <a:r>
              <a:rPr lang="en-US" sz="1400" b="1" dirty="0" err="1" smtClean="0">
                <a:solidFill>
                  <a:srgbClr val="002060"/>
                </a:solidFill>
              </a:rPr>
              <a:t>Reiver</a:t>
            </a:r>
            <a:r>
              <a:rPr lang="en-US" sz="1400" b="1" dirty="0" smtClean="0">
                <a:solidFill>
                  <a:srgbClr val="002060"/>
                </a:solidFill>
              </a:rPr>
              <a:t>, </a:t>
            </a:r>
            <a:r>
              <a:rPr lang="en-US" sz="1400" b="1" dirty="0" err="1" smtClean="0">
                <a:solidFill>
                  <a:srgbClr val="002060"/>
                </a:solidFill>
              </a:rPr>
              <a:t>Atty</a:t>
            </a:r>
            <a:r>
              <a:rPr lang="en-US" sz="1400" b="1" dirty="0" smtClean="0">
                <a:solidFill>
                  <a:srgbClr val="002060"/>
                </a:solidFill>
              </a:rPr>
              <a:t>, AEP®</a:t>
            </a:r>
          </a:p>
          <a:p>
            <a:pPr marL="114300" indent="0" algn="ctr">
              <a:buFont typeface="Arial" pitchFamily="34" charset="0"/>
              <a:buNone/>
            </a:pPr>
            <a:r>
              <a:rPr lang="en-US" sz="1400" dirty="0" err="1" smtClean="0">
                <a:solidFill>
                  <a:srgbClr val="002060"/>
                </a:solidFill>
              </a:rPr>
              <a:t>Gawthrop</a:t>
            </a:r>
            <a:r>
              <a:rPr lang="en-US" sz="1400" dirty="0" smtClean="0">
                <a:solidFill>
                  <a:srgbClr val="002060"/>
                </a:solidFill>
              </a:rPr>
              <a:t> &amp; Greenwood, P.C. • Wilmington, DE</a:t>
            </a:r>
          </a:p>
          <a:p>
            <a:pPr marL="114300" indent="0" algn="ctr">
              <a:buFont typeface="Arial" pitchFamily="34" charset="0"/>
              <a:buNone/>
            </a:pPr>
            <a:r>
              <a:rPr lang="en-US" sz="1400" dirty="0" smtClean="0">
                <a:solidFill>
                  <a:srgbClr val="002060"/>
                </a:solidFill>
              </a:rPr>
              <a:t> </a:t>
            </a:r>
          </a:p>
          <a:p>
            <a:pPr marL="114300" indent="0" algn="ctr">
              <a:buFont typeface="Arial" pitchFamily="34" charset="0"/>
              <a:buNone/>
            </a:pPr>
            <a:r>
              <a:rPr lang="en-US" sz="1400" b="1" dirty="0" smtClean="0">
                <a:solidFill>
                  <a:srgbClr val="002060"/>
                </a:solidFill>
              </a:rPr>
              <a:t>B. Michael Watkins, CPA/PFS, CLU®, </a:t>
            </a:r>
            <a:r>
              <a:rPr lang="en-US" sz="1400" b="1" dirty="0" err="1" smtClean="0">
                <a:solidFill>
                  <a:srgbClr val="002060"/>
                </a:solidFill>
              </a:rPr>
              <a:t>ChFC</a:t>
            </a:r>
            <a:r>
              <a:rPr lang="en-US" sz="1400" b="1" dirty="0" smtClean="0">
                <a:solidFill>
                  <a:srgbClr val="002060"/>
                </a:solidFill>
              </a:rPr>
              <a:t>®, CFP®</a:t>
            </a:r>
          </a:p>
          <a:p>
            <a:pPr marL="114300" indent="0" algn="ctr">
              <a:buFont typeface="Arial" pitchFamily="34" charset="0"/>
              <a:buNone/>
            </a:pPr>
            <a:r>
              <a:rPr lang="en-US" sz="1400" dirty="0" smtClean="0">
                <a:solidFill>
                  <a:srgbClr val="002060"/>
                </a:solidFill>
              </a:rPr>
              <a:t> Oro Valley, AZ</a:t>
            </a:r>
          </a:p>
          <a:p>
            <a:pPr marL="114300" indent="0" algn="ctr">
              <a:buFont typeface="Arial" pitchFamily="34" charset="0"/>
              <a:buNone/>
            </a:pPr>
            <a:r>
              <a:rPr lang="en-US" sz="1400" dirty="0" smtClean="0">
                <a:solidFill>
                  <a:srgbClr val="002060"/>
                </a:solidFill>
              </a:rPr>
              <a:t> </a:t>
            </a:r>
          </a:p>
          <a:p>
            <a:pPr marL="114300" indent="0" algn="ctr">
              <a:buFont typeface="Arial" pitchFamily="34" charset="0"/>
              <a:buNone/>
            </a:pPr>
            <a:r>
              <a:rPr lang="en-US" sz="1400" b="1" dirty="0" smtClean="0">
                <a:solidFill>
                  <a:srgbClr val="002060"/>
                </a:solidFill>
              </a:rPr>
              <a:t>Gerald A. </a:t>
            </a:r>
            <a:r>
              <a:rPr lang="en-US" sz="1400" b="1" dirty="0" err="1" smtClean="0">
                <a:solidFill>
                  <a:srgbClr val="002060"/>
                </a:solidFill>
              </a:rPr>
              <a:t>Youngs</a:t>
            </a:r>
            <a:r>
              <a:rPr lang="en-US" sz="1400" b="1" dirty="0" smtClean="0">
                <a:solidFill>
                  <a:srgbClr val="002060"/>
                </a:solidFill>
              </a:rPr>
              <a:t>, AEP®, CTFA</a:t>
            </a:r>
          </a:p>
          <a:p>
            <a:pPr marL="114300" indent="0" algn="ctr">
              <a:buFont typeface="Arial" pitchFamily="34" charset="0"/>
              <a:buNone/>
            </a:pPr>
            <a:r>
              <a:rPr lang="en-US" sz="1400" dirty="0" smtClean="0">
                <a:solidFill>
                  <a:srgbClr val="002060"/>
                </a:solidFill>
              </a:rPr>
              <a:t>Clearwater, FL</a:t>
            </a:r>
          </a:p>
          <a:p>
            <a:pPr marL="114300" indent="0">
              <a:buFont typeface="Arial" pitchFamily="34" charset="0"/>
              <a:buNone/>
            </a:pPr>
            <a:endParaRPr lang="en-US" sz="1400" dirty="0" smtClean="0"/>
          </a:p>
          <a:p>
            <a:pPr marL="114300" indent="0" algn="r">
              <a:buFont typeface="Arial" pitchFamily="34" charset="0"/>
              <a:buNone/>
            </a:pPr>
            <a:endParaRPr lang="en-US" sz="800" dirty="0" smtClean="0"/>
          </a:p>
          <a:p>
            <a:pPr marL="114300" indent="0" algn="r">
              <a:buFont typeface="Arial" pitchFamily="34" charset="0"/>
              <a:buNone/>
            </a:pPr>
            <a:r>
              <a:rPr lang="en-US" sz="1000" dirty="0" smtClean="0">
                <a:solidFill>
                  <a:srgbClr val="002060"/>
                </a:solidFill>
              </a:rPr>
              <a:t>Registered to attend as of 11/09/13</a:t>
            </a:r>
            <a:endParaRPr lang="en-US" sz="1000" dirty="0">
              <a:solidFill>
                <a:srgbClr val="002060"/>
              </a:solidFill>
            </a:endParaRPr>
          </a:p>
        </p:txBody>
      </p:sp>
    </p:spTree>
    <p:extLst>
      <p:ext uri="{BB962C8B-B14F-4D97-AF65-F5344CB8AC3E}">
        <p14:creationId xmlns:p14="http://schemas.microsoft.com/office/powerpoint/2010/main" val="149629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Non-Board Volunteers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81200"/>
            <a:ext cx="3848100" cy="4572000"/>
          </a:xfrm>
        </p:spPr>
        <p:txBody>
          <a:bodyPr>
            <a:noAutofit/>
          </a:bodyPr>
          <a:lstStyle/>
          <a:p>
            <a:pPr marL="114300" indent="0">
              <a:buNone/>
            </a:pPr>
            <a:r>
              <a:rPr lang="en-US" sz="1400" b="1" dirty="0" smtClean="0">
                <a:solidFill>
                  <a:srgbClr val="002060"/>
                </a:solidFill>
              </a:rPr>
              <a:t>Christine </a:t>
            </a:r>
            <a:r>
              <a:rPr lang="en-US" sz="1400" b="1" dirty="0">
                <a:solidFill>
                  <a:srgbClr val="002060"/>
                </a:solidFill>
              </a:rPr>
              <a:t>S. Bell, CTFA, AEP®</a:t>
            </a:r>
          </a:p>
          <a:p>
            <a:pPr marL="114300" indent="0">
              <a:buNone/>
            </a:pPr>
            <a:r>
              <a:rPr lang="en-US" sz="1400" dirty="0" smtClean="0">
                <a:solidFill>
                  <a:srgbClr val="002060"/>
                </a:solidFill>
              </a:rPr>
              <a:t>Jacksonville</a:t>
            </a:r>
            <a:r>
              <a:rPr lang="en-US" sz="1400" dirty="0">
                <a:solidFill>
                  <a:srgbClr val="002060"/>
                </a:solidFill>
              </a:rPr>
              <a:t>, FL</a:t>
            </a:r>
          </a:p>
          <a:p>
            <a:pPr marL="114300" indent="0">
              <a:buNone/>
            </a:pPr>
            <a:r>
              <a:rPr lang="en-US" sz="1400" dirty="0">
                <a:solidFill>
                  <a:srgbClr val="002060"/>
                </a:solidFill>
              </a:rPr>
              <a:t> </a:t>
            </a:r>
          </a:p>
          <a:p>
            <a:pPr marL="114300" indent="0">
              <a:buNone/>
            </a:pPr>
            <a:r>
              <a:rPr lang="en-US" sz="1400" b="1" dirty="0">
                <a:solidFill>
                  <a:srgbClr val="002060"/>
                </a:solidFill>
              </a:rPr>
              <a:t>Kathleen J. Belmonte, CTFA, AEP®</a:t>
            </a:r>
          </a:p>
          <a:p>
            <a:pPr marL="114300" indent="0">
              <a:buNone/>
            </a:pPr>
            <a:r>
              <a:rPr lang="en-US" sz="1400" dirty="0" smtClean="0">
                <a:solidFill>
                  <a:srgbClr val="002060"/>
                </a:solidFill>
              </a:rPr>
              <a:t>Tampa</a:t>
            </a:r>
            <a:r>
              <a:rPr lang="en-US" sz="1400" dirty="0">
                <a:solidFill>
                  <a:srgbClr val="002060"/>
                </a:solidFill>
              </a:rPr>
              <a:t>, FL</a:t>
            </a:r>
          </a:p>
          <a:p>
            <a:pPr marL="114300" indent="0">
              <a:buNone/>
            </a:pPr>
            <a:r>
              <a:rPr lang="en-US" sz="1400" dirty="0">
                <a:solidFill>
                  <a:srgbClr val="002060"/>
                </a:solidFill>
              </a:rPr>
              <a:t> </a:t>
            </a:r>
          </a:p>
          <a:p>
            <a:pPr marL="114300" indent="0">
              <a:buNone/>
            </a:pPr>
            <a:r>
              <a:rPr lang="en-US" sz="1400" b="1" dirty="0">
                <a:solidFill>
                  <a:srgbClr val="002060"/>
                </a:solidFill>
              </a:rPr>
              <a:t>Gary L. Flotron, MBA, CLU®, </a:t>
            </a:r>
            <a:r>
              <a:rPr lang="en-US" sz="1400" b="1" dirty="0" err="1">
                <a:solidFill>
                  <a:srgbClr val="002060"/>
                </a:solidFill>
              </a:rPr>
              <a:t>ChFC</a:t>
            </a:r>
            <a:r>
              <a:rPr lang="en-US" sz="1400" b="1" dirty="0">
                <a:solidFill>
                  <a:srgbClr val="002060"/>
                </a:solidFill>
              </a:rPr>
              <a:t>®, AEP®</a:t>
            </a:r>
          </a:p>
          <a:p>
            <a:pPr marL="114300" indent="0">
              <a:buNone/>
            </a:pPr>
            <a:r>
              <a:rPr lang="en-US" sz="1400" dirty="0" smtClean="0">
                <a:solidFill>
                  <a:srgbClr val="002060"/>
                </a:solidFill>
              </a:rPr>
              <a:t>St</a:t>
            </a:r>
            <a:r>
              <a:rPr lang="en-US" sz="1400" dirty="0">
                <a:solidFill>
                  <a:srgbClr val="002060"/>
                </a:solidFill>
              </a:rPr>
              <a:t>. Louis, MO</a:t>
            </a:r>
          </a:p>
          <a:p>
            <a:pPr marL="114300" indent="0">
              <a:buNone/>
            </a:pPr>
            <a:r>
              <a:rPr lang="en-US" sz="1400" dirty="0">
                <a:solidFill>
                  <a:srgbClr val="002060"/>
                </a:solidFill>
              </a:rPr>
              <a:t> </a:t>
            </a:r>
          </a:p>
          <a:p>
            <a:pPr marL="114300" indent="0">
              <a:buNone/>
            </a:pPr>
            <a:r>
              <a:rPr lang="en-US" sz="1400" b="1" dirty="0">
                <a:solidFill>
                  <a:srgbClr val="002060"/>
                </a:solidFill>
              </a:rPr>
              <a:t>Robert E. Fox, CLU®, AEP®</a:t>
            </a:r>
          </a:p>
          <a:p>
            <a:pPr marL="114300" indent="0">
              <a:buNone/>
            </a:pPr>
            <a:r>
              <a:rPr lang="en-US" sz="1400" dirty="0" smtClean="0">
                <a:solidFill>
                  <a:srgbClr val="002060"/>
                </a:solidFill>
              </a:rPr>
              <a:t>Ocala</a:t>
            </a:r>
            <a:r>
              <a:rPr lang="en-US" sz="1400" dirty="0">
                <a:solidFill>
                  <a:srgbClr val="002060"/>
                </a:solidFill>
              </a:rPr>
              <a:t>, FL</a:t>
            </a:r>
          </a:p>
          <a:p>
            <a:pPr marL="114300" indent="0">
              <a:buNone/>
            </a:pPr>
            <a:r>
              <a:rPr lang="en-US" sz="1400" dirty="0">
                <a:solidFill>
                  <a:srgbClr val="002060"/>
                </a:solidFill>
              </a:rPr>
              <a:t> </a:t>
            </a:r>
          </a:p>
          <a:p>
            <a:pPr marL="114300" indent="0">
              <a:buNone/>
            </a:pPr>
            <a:r>
              <a:rPr lang="en-US" sz="1400" b="1" dirty="0">
                <a:solidFill>
                  <a:srgbClr val="002060"/>
                </a:solidFill>
              </a:rPr>
              <a:t>Theodore L. Greenspan, JD, LL.M., AEP®</a:t>
            </a:r>
          </a:p>
          <a:p>
            <a:pPr marL="114300" indent="0">
              <a:buNone/>
            </a:pPr>
            <a:r>
              <a:rPr lang="en-US" sz="1400" dirty="0" smtClean="0">
                <a:solidFill>
                  <a:srgbClr val="002060"/>
                </a:solidFill>
              </a:rPr>
              <a:t>Mobile</a:t>
            </a:r>
            <a:r>
              <a:rPr lang="en-US" sz="1400" dirty="0">
                <a:solidFill>
                  <a:srgbClr val="002060"/>
                </a:solidFill>
              </a:rPr>
              <a:t>, AL</a:t>
            </a:r>
          </a:p>
          <a:p>
            <a:pPr marL="114300" indent="0">
              <a:buNone/>
            </a:pPr>
            <a:r>
              <a:rPr lang="en-US" sz="1400" dirty="0">
                <a:solidFill>
                  <a:srgbClr val="002060"/>
                </a:solidFill>
              </a:rPr>
              <a:t> </a:t>
            </a:r>
          </a:p>
          <a:p>
            <a:pPr marL="114300" indent="0">
              <a:buNone/>
            </a:pPr>
            <a:r>
              <a:rPr lang="en-US" sz="1400" b="1" dirty="0">
                <a:solidFill>
                  <a:srgbClr val="002060"/>
                </a:solidFill>
              </a:rPr>
              <a:t>John T. </a:t>
            </a:r>
            <a:r>
              <a:rPr lang="en-US" sz="1400" b="1" dirty="0" err="1">
                <a:solidFill>
                  <a:srgbClr val="002060"/>
                </a:solidFill>
              </a:rPr>
              <a:t>Midgett</a:t>
            </a:r>
            <a:r>
              <a:rPr lang="en-US" sz="1400" b="1" dirty="0">
                <a:solidFill>
                  <a:srgbClr val="002060"/>
                </a:solidFill>
              </a:rPr>
              <a:t>, JD, AEP®</a:t>
            </a:r>
          </a:p>
          <a:p>
            <a:pPr marL="114300" indent="0">
              <a:buNone/>
            </a:pPr>
            <a:r>
              <a:rPr lang="en-US" sz="1400" dirty="0" smtClean="0">
                <a:solidFill>
                  <a:srgbClr val="002060"/>
                </a:solidFill>
              </a:rPr>
              <a:t>Virginia </a:t>
            </a:r>
            <a:r>
              <a:rPr lang="en-US" sz="1400" dirty="0">
                <a:solidFill>
                  <a:srgbClr val="002060"/>
                </a:solidFill>
              </a:rPr>
              <a:t>Beach, VA</a:t>
            </a:r>
          </a:p>
          <a:p>
            <a:pPr marL="114300" indent="0">
              <a:buNone/>
            </a:pPr>
            <a:r>
              <a:rPr lang="en-US" sz="1400" dirty="0">
                <a:solidFill>
                  <a:srgbClr val="002060"/>
                </a:solidFill>
              </a:rPr>
              <a:t> </a:t>
            </a:r>
          </a:p>
          <a:p>
            <a:pPr marL="114300" indent="0">
              <a:buNone/>
            </a:pPr>
            <a:endParaRPr lang="en-US" sz="1400" dirty="0">
              <a:solidFill>
                <a:srgbClr val="002060"/>
              </a:solidFill>
            </a:endParaRPr>
          </a:p>
        </p:txBody>
      </p:sp>
      <p:sp>
        <p:nvSpPr>
          <p:cNvPr id="4" name="TextBox 3"/>
          <p:cNvSpPr txBox="1"/>
          <p:nvPr/>
        </p:nvSpPr>
        <p:spPr>
          <a:xfrm>
            <a:off x="304800" y="1295400"/>
            <a:ext cx="7391400" cy="923330"/>
          </a:xfrm>
          <a:prstGeom prst="rect">
            <a:avLst/>
          </a:prstGeom>
          <a:noFill/>
        </p:spPr>
        <p:txBody>
          <a:bodyPr wrap="square" rtlCol="0">
            <a:spAutoFit/>
          </a:bodyPr>
          <a:lstStyle/>
          <a:p>
            <a:pPr marL="114300" indent="0">
              <a:buNone/>
            </a:pPr>
            <a:r>
              <a:rPr lang="en-US" b="1" dirty="0" smtClean="0">
                <a:solidFill>
                  <a:srgbClr val="002060"/>
                </a:solidFill>
              </a:rPr>
              <a:t>Accredited Estate Planner® Designation Committee</a:t>
            </a:r>
          </a:p>
          <a:p>
            <a:pPr marL="114300" indent="0">
              <a:buNone/>
            </a:pPr>
            <a:r>
              <a:rPr lang="en-US" dirty="0" smtClean="0">
                <a:solidFill>
                  <a:srgbClr val="002060"/>
                </a:solidFill>
              </a:rPr>
              <a:t>M. Eileen Dougherty, CTFA, CFP®, AEP®, </a:t>
            </a:r>
            <a:r>
              <a:rPr lang="en-US" dirty="0" err="1" smtClean="0">
                <a:solidFill>
                  <a:srgbClr val="002060"/>
                </a:solidFill>
              </a:rPr>
              <a:t>ChFC</a:t>
            </a:r>
            <a:r>
              <a:rPr lang="en-US" dirty="0" smtClean="0">
                <a:solidFill>
                  <a:srgbClr val="002060"/>
                </a:solidFill>
              </a:rPr>
              <a:t>®, Chair</a:t>
            </a:r>
          </a:p>
          <a:p>
            <a:endParaRPr lang="en-US" dirty="0"/>
          </a:p>
        </p:txBody>
      </p:sp>
      <p:sp>
        <p:nvSpPr>
          <p:cNvPr id="5" name="Content Placeholder 2"/>
          <p:cNvSpPr txBox="1">
            <a:spLocks/>
          </p:cNvSpPr>
          <p:nvPr/>
        </p:nvSpPr>
        <p:spPr>
          <a:xfrm>
            <a:off x="4419600" y="1981200"/>
            <a:ext cx="4038600" cy="4724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400" b="1" dirty="0" smtClean="0">
                <a:solidFill>
                  <a:srgbClr val="002060"/>
                </a:solidFill>
              </a:rPr>
              <a:t>Colleen D. O'Connell, JD, AEP®</a:t>
            </a:r>
          </a:p>
          <a:p>
            <a:pPr marL="114300" indent="0">
              <a:buFont typeface="Arial" pitchFamily="34" charset="0"/>
              <a:buNone/>
            </a:pPr>
            <a:r>
              <a:rPr lang="en-US" sz="1400" dirty="0" smtClean="0">
                <a:solidFill>
                  <a:srgbClr val="002060"/>
                </a:solidFill>
              </a:rPr>
              <a:t>Bedford, NH</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400" b="1" dirty="0" smtClean="0">
                <a:solidFill>
                  <a:srgbClr val="002060"/>
                </a:solidFill>
              </a:rPr>
              <a:t>Daniel A. Rich, JD, MBA, TO, AEP®</a:t>
            </a:r>
          </a:p>
          <a:p>
            <a:pPr marL="114300" indent="0">
              <a:buFont typeface="Arial" pitchFamily="34" charset="0"/>
              <a:buNone/>
            </a:pPr>
            <a:r>
              <a:rPr lang="en-US" sz="1400" dirty="0" smtClean="0">
                <a:solidFill>
                  <a:srgbClr val="002060"/>
                </a:solidFill>
              </a:rPr>
              <a:t>Denver, CO</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400" b="1" dirty="0" smtClean="0">
                <a:solidFill>
                  <a:srgbClr val="002060"/>
                </a:solidFill>
              </a:rPr>
              <a:t>Lawrence A. Schwartz, CPA, MST, AEP®</a:t>
            </a:r>
          </a:p>
          <a:p>
            <a:pPr marL="114300" indent="0">
              <a:buFont typeface="Arial" pitchFamily="34" charset="0"/>
              <a:buNone/>
            </a:pPr>
            <a:r>
              <a:rPr lang="en-US" sz="1400" dirty="0" smtClean="0">
                <a:solidFill>
                  <a:srgbClr val="002060"/>
                </a:solidFill>
              </a:rPr>
              <a:t>Boston, MA</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400" b="1" dirty="0" smtClean="0">
                <a:solidFill>
                  <a:srgbClr val="002060"/>
                </a:solidFill>
              </a:rPr>
              <a:t>John C. Scott, CPA/ABV, AEP®</a:t>
            </a:r>
          </a:p>
          <a:p>
            <a:pPr marL="114300" indent="0">
              <a:buFont typeface="Arial" pitchFamily="34" charset="0"/>
              <a:buNone/>
            </a:pPr>
            <a:r>
              <a:rPr lang="en-US" sz="1400" dirty="0" smtClean="0">
                <a:solidFill>
                  <a:srgbClr val="002060"/>
                </a:solidFill>
              </a:rPr>
              <a:t>St. Louis, MO</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400" b="1" dirty="0" smtClean="0">
                <a:solidFill>
                  <a:srgbClr val="002060"/>
                </a:solidFill>
              </a:rPr>
              <a:t>Jeffrey M. Turner, CFP®, CLU®, </a:t>
            </a:r>
            <a:r>
              <a:rPr lang="en-US" sz="1400" b="1" dirty="0" err="1" smtClean="0">
                <a:solidFill>
                  <a:srgbClr val="002060"/>
                </a:solidFill>
              </a:rPr>
              <a:t>ChFC</a:t>
            </a:r>
            <a:r>
              <a:rPr lang="en-US" sz="1400" b="1" dirty="0" smtClean="0">
                <a:solidFill>
                  <a:srgbClr val="002060"/>
                </a:solidFill>
              </a:rPr>
              <a:t>®, MBA, AEP®</a:t>
            </a:r>
          </a:p>
          <a:p>
            <a:pPr marL="114300" indent="0">
              <a:buFont typeface="Arial" pitchFamily="34" charset="0"/>
              <a:buNone/>
            </a:pPr>
            <a:r>
              <a:rPr lang="en-US" sz="1400" dirty="0" smtClean="0">
                <a:solidFill>
                  <a:srgbClr val="002060"/>
                </a:solidFill>
              </a:rPr>
              <a:t>Chattanooga, TN</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400" b="1" dirty="0" smtClean="0">
                <a:solidFill>
                  <a:srgbClr val="002060"/>
                </a:solidFill>
              </a:rPr>
              <a:t>Eido M. Walny, </a:t>
            </a:r>
            <a:r>
              <a:rPr lang="en-US" sz="1400" b="1" dirty="0" err="1" smtClean="0">
                <a:solidFill>
                  <a:srgbClr val="002060"/>
                </a:solidFill>
              </a:rPr>
              <a:t>Atty</a:t>
            </a:r>
            <a:r>
              <a:rPr lang="en-US" sz="1400" b="1" dirty="0" smtClean="0">
                <a:solidFill>
                  <a:srgbClr val="002060"/>
                </a:solidFill>
              </a:rPr>
              <a:t>, EPLS, AEP®</a:t>
            </a:r>
          </a:p>
          <a:p>
            <a:pPr marL="114300" indent="0">
              <a:buFont typeface="Arial" pitchFamily="34" charset="0"/>
              <a:buNone/>
            </a:pPr>
            <a:r>
              <a:rPr lang="en-US" sz="1400" dirty="0" smtClean="0">
                <a:solidFill>
                  <a:srgbClr val="002060"/>
                </a:solidFill>
              </a:rPr>
              <a:t>Fox Point, WI</a:t>
            </a:r>
          </a:p>
          <a:p>
            <a:pPr marL="114300" indent="0">
              <a:buFont typeface="Arial" pitchFamily="34" charset="0"/>
              <a:buNone/>
            </a:pPr>
            <a:endParaRPr lang="en-US" sz="1400" dirty="0">
              <a:solidFill>
                <a:srgbClr val="002060"/>
              </a:solidFill>
            </a:endParaRPr>
          </a:p>
        </p:txBody>
      </p:sp>
      <p:cxnSp>
        <p:nvCxnSpPr>
          <p:cNvPr id="7" name="Straight Connector 6"/>
          <p:cNvCxnSpPr/>
          <p:nvPr/>
        </p:nvCxnSpPr>
        <p:spPr>
          <a:xfrm>
            <a:off x="533400" y="1905000"/>
            <a:ext cx="76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6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Non-Board Volunteers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81200"/>
            <a:ext cx="3848100" cy="4572000"/>
          </a:xfrm>
        </p:spPr>
        <p:txBody>
          <a:bodyPr>
            <a:noAutofit/>
          </a:bodyPr>
          <a:lstStyle/>
          <a:p>
            <a:pPr marL="114300" indent="0">
              <a:buNone/>
            </a:pPr>
            <a:r>
              <a:rPr lang="en-US" sz="1100" b="1" dirty="0">
                <a:solidFill>
                  <a:srgbClr val="002060"/>
                </a:solidFill>
              </a:rPr>
              <a:t>Kathleen J. Belmonte, CTFA, AEP</a:t>
            </a:r>
            <a:r>
              <a:rPr lang="en-US" sz="1100" b="1" baseline="30000" dirty="0">
                <a:solidFill>
                  <a:srgbClr val="002060"/>
                </a:solidFill>
              </a:rPr>
              <a:t>®</a:t>
            </a:r>
            <a:endParaRPr lang="en-US" sz="1100" b="1" dirty="0">
              <a:solidFill>
                <a:srgbClr val="002060"/>
              </a:solidFill>
            </a:endParaRPr>
          </a:p>
          <a:p>
            <a:pPr marL="114300" indent="0">
              <a:buNone/>
            </a:pPr>
            <a:r>
              <a:rPr lang="en-US" sz="1100" dirty="0" smtClean="0">
                <a:solidFill>
                  <a:srgbClr val="002060"/>
                </a:solidFill>
              </a:rPr>
              <a:t>Tampa</a:t>
            </a:r>
            <a:r>
              <a:rPr lang="en-US" sz="1100" dirty="0">
                <a:solidFill>
                  <a:srgbClr val="002060"/>
                </a:solidFill>
              </a:rPr>
              <a:t>, </a:t>
            </a:r>
            <a:r>
              <a:rPr lang="en-US" sz="1100" dirty="0" smtClean="0">
                <a:solidFill>
                  <a:srgbClr val="002060"/>
                </a:solidFill>
              </a:rPr>
              <a:t>FL</a:t>
            </a:r>
          </a:p>
          <a:p>
            <a:pPr marL="114300" indent="0">
              <a:buNone/>
            </a:pPr>
            <a:r>
              <a:rPr lang="en-US" sz="1100" dirty="0">
                <a:solidFill>
                  <a:srgbClr val="002060"/>
                </a:solidFill>
              </a:rPr>
              <a:t> </a:t>
            </a:r>
          </a:p>
          <a:p>
            <a:pPr marL="114300" indent="0">
              <a:buNone/>
            </a:pPr>
            <a:r>
              <a:rPr lang="en-US" sz="1100" b="1" dirty="0">
                <a:solidFill>
                  <a:srgbClr val="002060"/>
                </a:solidFill>
              </a:rPr>
              <a:t>William F. Denney, CLU</a:t>
            </a:r>
            <a:r>
              <a:rPr lang="en-US" sz="1100" b="1" baseline="30000" dirty="0">
                <a:solidFill>
                  <a:srgbClr val="002060"/>
                </a:solidFill>
              </a:rPr>
              <a:t>®</a:t>
            </a:r>
            <a:r>
              <a:rPr lang="en-US" sz="1100" b="1" dirty="0">
                <a:solidFill>
                  <a:srgbClr val="002060"/>
                </a:solidFill>
              </a:rPr>
              <a:t>, AEP</a:t>
            </a:r>
            <a:r>
              <a:rPr lang="en-US" sz="1100" b="1" baseline="30000" dirty="0">
                <a:solidFill>
                  <a:srgbClr val="002060"/>
                </a:solidFill>
              </a:rPr>
              <a:t>®</a:t>
            </a:r>
            <a:endParaRPr lang="en-US" sz="1100" b="1" dirty="0">
              <a:solidFill>
                <a:srgbClr val="002060"/>
              </a:solidFill>
            </a:endParaRPr>
          </a:p>
          <a:p>
            <a:pPr marL="114300" indent="0">
              <a:buNone/>
            </a:pPr>
            <a:r>
              <a:rPr lang="en-US" sz="1100" dirty="0">
                <a:solidFill>
                  <a:srgbClr val="002060"/>
                </a:solidFill>
              </a:rPr>
              <a:t>Newark, DE</a:t>
            </a:r>
          </a:p>
          <a:p>
            <a:pPr marL="114300" indent="0">
              <a:buNone/>
            </a:pPr>
            <a:r>
              <a:rPr lang="en-US" sz="1100" dirty="0">
                <a:solidFill>
                  <a:srgbClr val="002060"/>
                </a:solidFill>
              </a:rPr>
              <a:t> </a:t>
            </a:r>
          </a:p>
          <a:p>
            <a:pPr marL="114300" indent="0">
              <a:buNone/>
            </a:pPr>
            <a:r>
              <a:rPr lang="en-US" sz="1100" b="1" dirty="0">
                <a:solidFill>
                  <a:srgbClr val="002060"/>
                </a:solidFill>
              </a:rPr>
              <a:t>Jerry Engel</a:t>
            </a:r>
          </a:p>
          <a:p>
            <a:pPr marL="114300" indent="0">
              <a:buNone/>
            </a:pPr>
            <a:r>
              <a:rPr lang="en-US" sz="1100" dirty="0">
                <a:solidFill>
                  <a:srgbClr val="002060"/>
                </a:solidFill>
              </a:rPr>
              <a:t> </a:t>
            </a:r>
          </a:p>
          <a:p>
            <a:pPr marL="114300" indent="0">
              <a:buNone/>
            </a:pPr>
            <a:r>
              <a:rPr lang="en-US" sz="1100" b="1" dirty="0">
                <a:solidFill>
                  <a:srgbClr val="002060"/>
                </a:solidFill>
              </a:rPr>
              <a:t>Deborah Erdmann</a:t>
            </a:r>
          </a:p>
          <a:p>
            <a:pPr marL="114300" indent="0">
              <a:buNone/>
            </a:pPr>
            <a:r>
              <a:rPr lang="en-US" sz="1100" dirty="0">
                <a:solidFill>
                  <a:srgbClr val="002060"/>
                </a:solidFill>
              </a:rPr>
              <a:t>Las Vegas, NV</a:t>
            </a:r>
          </a:p>
          <a:p>
            <a:pPr marL="114300" indent="0">
              <a:buNone/>
            </a:pPr>
            <a:r>
              <a:rPr lang="en-US" sz="1100" dirty="0">
                <a:solidFill>
                  <a:srgbClr val="002060"/>
                </a:solidFill>
              </a:rPr>
              <a:t> </a:t>
            </a:r>
          </a:p>
          <a:p>
            <a:pPr marL="114300" indent="0">
              <a:buNone/>
            </a:pPr>
            <a:r>
              <a:rPr lang="en-US" sz="1100" b="1" dirty="0">
                <a:solidFill>
                  <a:srgbClr val="002060"/>
                </a:solidFill>
              </a:rPr>
              <a:t>Joseph V. Falanga, CPA, AEP</a:t>
            </a:r>
            <a:r>
              <a:rPr lang="en-US" sz="1100" b="1" baseline="30000" dirty="0">
                <a:solidFill>
                  <a:srgbClr val="002060"/>
                </a:solidFill>
              </a:rPr>
              <a:t>®</a:t>
            </a:r>
            <a:r>
              <a:rPr lang="en-US" sz="1100" b="1" dirty="0">
                <a:solidFill>
                  <a:srgbClr val="002060"/>
                </a:solidFill>
              </a:rPr>
              <a:t>, TEP</a:t>
            </a:r>
          </a:p>
          <a:p>
            <a:pPr marL="114300" indent="0">
              <a:buNone/>
            </a:pPr>
            <a:r>
              <a:rPr lang="en-US" sz="1100" dirty="0">
                <a:solidFill>
                  <a:srgbClr val="002060"/>
                </a:solidFill>
              </a:rPr>
              <a:t>New York, NY</a:t>
            </a:r>
          </a:p>
          <a:p>
            <a:pPr marL="114300" indent="0">
              <a:buNone/>
            </a:pPr>
            <a:r>
              <a:rPr lang="en-US" sz="1100" dirty="0">
                <a:solidFill>
                  <a:srgbClr val="002060"/>
                </a:solidFill>
              </a:rPr>
              <a:t> </a:t>
            </a:r>
          </a:p>
          <a:p>
            <a:pPr marL="114300" indent="0">
              <a:buNone/>
            </a:pPr>
            <a:r>
              <a:rPr lang="en-US" sz="1100" b="1" dirty="0">
                <a:solidFill>
                  <a:srgbClr val="002060"/>
                </a:solidFill>
              </a:rPr>
              <a:t>Gary L. Flotron, MBA, CLU</a:t>
            </a:r>
            <a:r>
              <a:rPr lang="en-US" sz="1100" b="1" baseline="30000" dirty="0">
                <a:solidFill>
                  <a:srgbClr val="002060"/>
                </a:solidFill>
              </a:rPr>
              <a:t>®</a:t>
            </a:r>
            <a:r>
              <a:rPr lang="en-US" sz="1100" b="1" dirty="0">
                <a:solidFill>
                  <a:srgbClr val="002060"/>
                </a:solidFill>
              </a:rPr>
              <a:t>, </a:t>
            </a:r>
            <a:r>
              <a:rPr lang="en-US" sz="1100" b="1" dirty="0" err="1">
                <a:solidFill>
                  <a:srgbClr val="002060"/>
                </a:solidFill>
              </a:rPr>
              <a:t>ChFC</a:t>
            </a:r>
            <a:r>
              <a:rPr lang="en-US" sz="1100" b="1" baseline="30000" dirty="0">
                <a:solidFill>
                  <a:srgbClr val="002060"/>
                </a:solidFill>
              </a:rPr>
              <a:t>®</a:t>
            </a:r>
            <a:r>
              <a:rPr lang="en-US" sz="1100" b="1" dirty="0">
                <a:solidFill>
                  <a:srgbClr val="002060"/>
                </a:solidFill>
              </a:rPr>
              <a:t>, AEP</a:t>
            </a:r>
            <a:r>
              <a:rPr lang="en-US" sz="1100" b="1" baseline="30000" dirty="0">
                <a:solidFill>
                  <a:srgbClr val="002060"/>
                </a:solidFill>
              </a:rPr>
              <a:t>®</a:t>
            </a:r>
            <a:endParaRPr lang="en-US" sz="1100" b="1" dirty="0">
              <a:solidFill>
                <a:srgbClr val="002060"/>
              </a:solidFill>
            </a:endParaRPr>
          </a:p>
          <a:p>
            <a:pPr marL="114300" indent="0">
              <a:buNone/>
            </a:pPr>
            <a:r>
              <a:rPr lang="en-US" sz="1100" dirty="0">
                <a:solidFill>
                  <a:srgbClr val="002060"/>
                </a:solidFill>
              </a:rPr>
              <a:t>St. Louis, MO</a:t>
            </a:r>
          </a:p>
          <a:p>
            <a:pPr marL="114300" indent="0">
              <a:buNone/>
            </a:pPr>
            <a:r>
              <a:rPr lang="en-US" sz="1100" dirty="0">
                <a:solidFill>
                  <a:srgbClr val="002060"/>
                </a:solidFill>
              </a:rPr>
              <a:t> </a:t>
            </a:r>
          </a:p>
          <a:p>
            <a:pPr marL="114300" indent="0">
              <a:buNone/>
            </a:pPr>
            <a:r>
              <a:rPr lang="en-US" sz="1100" b="1" dirty="0">
                <a:solidFill>
                  <a:srgbClr val="002060"/>
                </a:solidFill>
              </a:rPr>
              <a:t>Michael W. Halloran, CLU</a:t>
            </a:r>
            <a:r>
              <a:rPr lang="en-US" sz="1100" b="1" baseline="30000" dirty="0">
                <a:solidFill>
                  <a:srgbClr val="002060"/>
                </a:solidFill>
              </a:rPr>
              <a:t>®</a:t>
            </a:r>
            <a:r>
              <a:rPr lang="en-US" sz="1100" b="1" dirty="0">
                <a:solidFill>
                  <a:srgbClr val="002060"/>
                </a:solidFill>
              </a:rPr>
              <a:t>, </a:t>
            </a:r>
            <a:r>
              <a:rPr lang="en-US" sz="1100" b="1" dirty="0" err="1">
                <a:solidFill>
                  <a:srgbClr val="002060"/>
                </a:solidFill>
              </a:rPr>
              <a:t>ChFC</a:t>
            </a:r>
            <a:r>
              <a:rPr lang="en-US" sz="1100" b="1" baseline="30000" dirty="0">
                <a:solidFill>
                  <a:srgbClr val="002060"/>
                </a:solidFill>
              </a:rPr>
              <a:t>®</a:t>
            </a:r>
            <a:r>
              <a:rPr lang="en-US" sz="1100" b="1" dirty="0">
                <a:solidFill>
                  <a:srgbClr val="002060"/>
                </a:solidFill>
              </a:rPr>
              <a:t>, AEP</a:t>
            </a:r>
            <a:r>
              <a:rPr lang="en-US" sz="1100" b="1" baseline="30000" dirty="0">
                <a:solidFill>
                  <a:srgbClr val="002060"/>
                </a:solidFill>
              </a:rPr>
              <a:t>®</a:t>
            </a:r>
            <a:r>
              <a:rPr lang="en-US" sz="1100" b="1" dirty="0">
                <a:solidFill>
                  <a:srgbClr val="002060"/>
                </a:solidFill>
              </a:rPr>
              <a:t>, CFP</a:t>
            </a:r>
            <a:r>
              <a:rPr lang="en-US" sz="1100" b="1" baseline="30000" dirty="0">
                <a:solidFill>
                  <a:srgbClr val="002060"/>
                </a:solidFill>
              </a:rPr>
              <a:t>®</a:t>
            </a:r>
            <a:r>
              <a:rPr lang="en-US" sz="1100" b="1" dirty="0">
                <a:solidFill>
                  <a:srgbClr val="002060"/>
                </a:solidFill>
              </a:rPr>
              <a:t>, REBC, RHU, LUTCF, MSFS, MSM</a:t>
            </a:r>
          </a:p>
          <a:p>
            <a:pPr marL="114300" indent="0">
              <a:buNone/>
            </a:pPr>
            <a:r>
              <a:rPr lang="en-US" sz="1100" dirty="0">
                <a:solidFill>
                  <a:srgbClr val="002060"/>
                </a:solidFill>
              </a:rPr>
              <a:t>Jacksonville, FL</a:t>
            </a:r>
          </a:p>
          <a:p>
            <a:pPr marL="114300" indent="0">
              <a:buNone/>
            </a:pPr>
            <a:r>
              <a:rPr lang="en-US" sz="1100" dirty="0">
                <a:solidFill>
                  <a:srgbClr val="002060"/>
                </a:solidFill>
              </a:rPr>
              <a:t> </a:t>
            </a:r>
          </a:p>
          <a:p>
            <a:pPr marL="114300" indent="0">
              <a:buNone/>
            </a:pPr>
            <a:r>
              <a:rPr lang="en-US" sz="1100" b="1" dirty="0">
                <a:solidFill>
                  <a:srgbClr val="002060"/>
                </a:solidFill>
              </a:rPr>
              <a:t>Lesley S. Hogan, JD, LL.M.</a:t>
            </a:r>
          </a:p>
          <a:p>
            <a:pPr marL="114300" indent="0">
              <a:buNone/>
            </a:pPr>
            <a:r>
              <a:rPr lang="en-US" sz="1100" dirty="0">
                <a:solidFill>
                  <a:srgbClr val="002060"/>
                </a:solidFill>
              </a:rPr>
              <a:t>West Palm Beach, FL</a:t>
            </a:r>
          </a:p>
          <a:p>
            <a:pPr marL="114300" indent="0">
              <a:buNone/>
            </a:pPr>
            <a:r>
              <a:rPr lang="en-US" sz="1400" dirty="0">
                <a:solidFill>
                  <a:srgbClr val="002060"/>
                </a:solidFill>
              </a:rPr>
              <a:t> </a:t>
            </a:r>
          </a:p>
          <a:p>
            <a:pPr marL="114300" indent="0">
              <a:buNone/>
            </a:pPr>
            <a:endParaRPr lang="en-US" sz="1400" dirty="0">
              <a:solidFill>
                <a:srgbClr val="002060"/>
              </a:solidFill>
            </a:endParaRPr>
          </a:p>
        </p:txBody>
      </p:sp>
      <p:sp>
        <p:nvSpPr>
          <p:cNvPr id="4" name="TextBox 3"/>
          <p:cNvSpPr txBox="1"/>
          <p:nvPr/>
        </p:nvSpPr>
        <p:spPr>
          <a:xfrm>
            <a:off x="304800" y="1295400"/>
            <a:ext cx="7391400" cy="923330"/>
          </a:xfrm>
          <a:prstGeom prst="rect">
            <a:avLst/>
          </a:prstGeom>
          <a:noFill/>
        </p:spPr>
        <p:txBody>
          <a:bodyPr wrap="square" rtlCol="0">
            <a:spAutoFit/>
          </a:bodyPr>
          <a:lstStyle/>
          <a:p>
            <a:pPr marL="114300" indent="0">
              <a:buNone/>
            </a:pPr>
            <a:r>
              <a:rPr lang="en-US" b="1" dirty="0" smtClean="0">
                <a:solidFill>
                  <a:srgbClr val="002060"/>
                </a:solidFill>
              </a:rPr>
              <a:t>Annual Conference Committee</a:t>
            </a:r>
          </a:p>
          <a:p>
            <a:pPr marL="114300"/>
            <a:r>
              <a:rPr lang="en-US" dirty="0" smtClean="0">
                <a:solidFill>
                  <a:srgbClr val="002060"/>
                </a:solidFill>
              </a:rPr>
              <a:t>Jordon N. Rosen, CPA, MS (taxation), AEP®, Chair</a:t>
            </a:r>
          </a:p>
          <a:p>
            <a:endParaRPr lang="en-US" dirty="0"/>
          </a:p>
        </p:txBody>
      </p:sp>
      <p:sp>
        <p:nvSpPr>
          <p:cNvPr id="5" name="Content Placeholder 2"/>
          <p:cNvSpPr txBox="1">
            <a:spLocks/>
          </p:cNvSpPr>
          <p:nvPr/>
        </p:nvSpPr>
        <p:spPr>
          <a:xfrm>
            <a:off x="4419600" y="1981200"/>
            <a:ext cx="4038600" cy="4724400"/>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b="1" dirty="0">
                <a:solidFill>
                  <a:srgbClr val="002060"/>
                </a:solidFill>
              </a:rPr>
              <a:t>Lawrence J. Macklin, JD, CPA, AEP</a:t>
            </a:r>
            <a:r>
              <a:rPr lang="en-US" sz="1400" b="1" baseline="30000" dirty="0">
                <a:solidFill>
                  <a:srgbClr val="002060"/>
                </a:solidFill>
              </a:rPr>
              <a:t>®</a:t>
            </a:r>
            <a:endParaRPr lang="en-US" sz="1400" b="1" dirty="0">
              <a:solidFill>
                <a:srgbClr val="002060"/>
              </a:solidFill>
            </a:endParaRPr>
          </a:p>
          <a:p>
            <a:pPr marL="114300" indent="0">
              <a:buNone/>
            </a:pPr>
            <a:r>
              <a:rPr lang="en-US" sz="1400" dirty="0">
                <a:solidFill>
                  <a:srgbClr val="002060"/>
                </a:solidFill>
              </a:rPr>
              <a:t>Baltimore, MD</a:t>
            </a:r>
          </a:p>
          <a:p>
            <a:pPr marL="114300" indent="0">
              <a:buNone/>
            </a:pPr>
            <a:r>
              <a:rPr lang="en-US" sz="1400" dirty="0">
                <a:solidFill>
                  <a:srgbClr val="002060"/>
                </a:solidFill>
              </a:rPr>
              <a:t> </a:t>
            </a:r>
          </a:p>
          <a:p>
            <a:pPr marL="114300" indent="0">
              <a:buNone/>
            </a:pPr>
            <a:r>
              <a:rPr lang="en-US" sz="1400" b="1" dirty="0">
                <a:solidFill>
                  <a:srgbClr val="002060"/>
                </a:solidFill>
              </a:rPr>
              <a:t>John K. O'Meara, JD, CLU</a:t>
            </a:r>
            <a:r>
              <a:rPr lang="en-US" sz="1400" b="1" baseline="30000" dirty="0">
                <a:solidFill>
                  <a:srgbClr val="002060"/>
                </a:solidFill>
              </a:rPr>
              <a:t>®</a:t>
            </a:r>
            <a:r>
              <a:rPr lang="en-US" sz="1400" b="1" dirty="0">
                <a:solidFill>
                  <a:srgbClr val="002060"/>
                </a:solidFill>
              </a:rPr>
              <a:t>, </a:t>
            </a:r>
            <a:r>
              <a:rPr lang="en-US" sz="1400" b="1" dirty="0" err="1">
                <a:solidFill>
                  <a:srgbClr val="002060"/>
                </a:solidFill>
              </a:rPr>
              <a:t>ChFC</a:t>
            </a:r>
            <a:r>
              <a:rPr lang="en-US" sz="1400" b="1" baseline="30000" dirty="0">
                <a:solidFill>
                  <a:srgbClr val="002060"/>
                </a:solidFill>
              </a:rPr>
              <a:t>®</a:t>
            </a:r>
            <a:r>
              <a:rPr lang="en-US" sz="1400" b="1" dirty="0">
                <a:solidFill>
                  <a:srgbClr val="002060"/>
                </a:solidFill>
              </a:rPr>
              <a:t>, CFP</a:t>
            </a:r>
            <a:r>
              <a:rPr lang="en-US" sz="1400" b="1" baseline="30000" dirty="0">
                <a:solidFill>
                  <a:srgbClr val="002060"/>
                </a:solidFill>
              </a:rPr>
              <a:t>®</a:t>
            </a:r>
            <a:r>
              <a:rPr lang="en-US" sz="1400" b="1" dirty="0">
                <a:solidFill>
                  <a:srgbClr val="002060"/>
                </a:solidFill>
              </a:rPr>
              <a:t>, AEP</a:t>
            </a:r>
            <a:r>
              <a:rPr lang="en-US" sz="1400" b="1" baseline="30000" dirty="0">
                <a:solidFill>
                  <a:srgbClr val="002060"/>
                </a:solidFill>
              </a:rPr>
              <a:t>®</a:t>
            </a:r>
            <a:endParaRPr lang="en-US" sz="1400" b="1" dirty="0">
              <a:solidFill>
                <a:srgbClr val="002060"/>
              </a:solidFill>
            </a:endParaRPr>
          </a:p>
          <a:p>
            <a:pPr marL="114300" indent="0">
              <a:buNone/>
            </a:pPr>
            <a:r>
              <a:rPr lang="en-US" sz="1400" dirty="0">
                <a:solidFill>
                  <a:srgbClr val="002060"/>
                </a:solidFill>
              </a:rPr>
              <a:t>Milwaukee, WI</a:t>
            </a:r>
          </a:p>
          <a:p>
            <a:pPr marL="114300" indent="0">
              <a:buNone/>
            </a:pPr>
            <a:r>
              <a:rPr lang="en-US" sz="1400" dirty="0">
                <a:solidFill>
                  <a:srgbClr val="002060"/>
                </a:solidFill>
              </a:rPr>
              <a:t> </a:t>
            </a:r>
          </a:p>
          <a:p>
            <a:pPr marL="114300" indent="0">
              <a:buNone/>
            </a:pPr>
            <a:r>
              <a:rPr lang="en-US" sz="1400" b="1" dirty="0">
                <a:solidFill>
                  <a:srgbClr val="002060"/>
                </a:solidFill>
              </a:rPr>
              <a:t>Jason Oshins, MBA</a:t>
            </a:r>
          </a:p>
          <a:p>
            <a:pPr marL="114300" indent="0">
              <a:buNone/>
            </a:pPr>
            <a:r>
              <a:rPr lang="en-US" sz="1400" dirty="0">
                <a:solidFill>
                  <a:srgbClr val="002060"/>
                </a:solidFill>
              </a:rPr>
              <a:t>Las Vegas, NV</a:t>
            </a:r>
          </a:p>
          <a:p>
            <a:pPr marL="114300" indent="0">
              <a:buNone/>
            </a:pPr>
            <a:r>
              <a:rPr lang="en-US" sz="1400" dirty="0">
                <a:solidFill>
                  <a:srgbClr val="002060"/>
                </a:solidFill>
              </a:rPr>
              <a:t> </a:t>
            </a:r>
          </a:p>
          <a:p>
            <a:pPr marL="114300" indent="0">
              <a:buNone/>
            </a:pPr>
            <a:r>
              <a:rPr lang="en-US" sz="1400" b="1" dirty="0">
                <a:solidFill>
                  <a:srgbClr val="002060"/>
                </a:solidFill>
              </a:rPr>
              <a:t>Nancy H. Place, CFP</a:t>
            </a:r>
            <a:r>
              <a:rPr lang="en-US" sz="1400" b="1" baseline="30000" dirty="0">
                <a:solidFill>
                  <a:srgbClr val="002060"/>
                </a:solidFill>
              </a:rPr>
              <a:t>®</a:t>
            </a:r>
            <a:endParaRPr lang="en-US" sz="1400" b="1" dirty="0">
              <a:solidFill>
                <a:srgbClr val="002060"/>
              </a:solidFill>
            </a:endParaRPr>
          </a:p>
          <a:p>
            <a:pPr marL="114300" indent="0">
              <a:buNone/>
            </a:pPr>
            <a:r>
              <a:rPr lang="en-US" sz="1400" dirty="0">
                <a:solidFill>
                  <a:srgbClr val="002060"/>
                </a:solidFill>
              </a:rPr>
              <a:t>Boston, MA</a:t>
            </a:r>
          </a:p>
          <a:p>
            <a:pPr marL="114300" indent="0">
              <a:buNone/>
            </a:pPr>
            <a:r>
              <a:rPr lang="en-US" sz="1400" dirty="0">
                <a:solidFill>
                  <a:srgbClr val="002060"/>
                </a:solidFill>
              </a:rPr>
              <a:t> </a:t>
            </a:r>
          </a:p>
          <a:p>
            <a:pPr marL="114300" indent="0">
              <a:buNone/>
            </a:pPr>
            <a:r>
              <a:rPr lang="en-US" sz="1400" b="1" dirty="0">
                <a:solidFill>
                  <a:srgbClr val="002060"/>
                </a:solidFill>
              </a:rPr>
              <a:t>Richard A. Oshins, JD, LL.M., MBA, AEP</a:t>
            </a:r>
            <a:r>
              <a:rPr lang="en-US" sz="1400" b="1" baseline="30000" dirty="0">
                <a:solidFill>
                  <a:srgbClr val="002060"/>
                </a:solidFill>
              </a:rPr>
              <a:t>®</a:t>
            </a:r>
            <a:r>
              <a:rPr lang="en-US" sz="1400" b="1" dirty="0">
                <a:solidFill>
                  <a:srgbClr val="002060"/>
                </a:solidFill>
              </a:rPr>
              <a:t> (Distinguished) </a:t>
            </a:r>
          </a:p>
          <a:p>
            <a:pPr marL="114300" indent="0">
              <a:buNone/>
            </a:pPr>
            <a:r>
              <a:rPr lang="en-US" sz="1400" dirty="0">
                <a:solidFill>
                  <a:srgbClr val="002060"/>
                </a:solidFill>
              </a:rPr>
              <a:t>Las Vegas, NV</a:t>
            </a:r>
          </a:p>
          <a:p>
            <a:pPr marL="114300" indent="0">
              <a:buNone/>
            </a:pPr>
            <a:r>
              <a:rPr lang="en-US" sz="1400" dirty="0">
                <a:solidFill>
                  <a:srgbClr val="002060"/>
                </a:solidFill>
              </a:rPr>
              <a:t> </a:t>
            </a:r>
          </a:p>
          <a:p>
            <a:pPr marL="114300" indent="0">
              <a:buNone/>
            </a:pPr>
            <a:r>
              <a:rPr lang="en-US" sz="1400" b="1" dirty="0">
                <a:solidFill>
                  <a:srgbClr val="002060"/>
                </a:solidFill>
              </a:rPr>
              <a:t>Neil Schoenblum, JD, LL.M.</a:t>
            </a:r>
          </a:p>
          <a:p>
            <a:pPr marL="114300" indent="0">
              <a:buNone/>
            </a:pPr>
            <a:r>
              <a:rPr lang="en-US" sz="1400" dirty="0">
                <a:solidFill>
                  <a:srgbClr val="002060"/>
                </a:solidFill>
              </a:rPr>
              <a:t>Las Vegas, NV</a:t>
            </a:r>
          </a:p>
          <a:p>
            <a:pPr marL="114300" indent="0">
              <a:buNone/>
            </a:pPr>
            <a:r>
              <a:rPr lang="en-US" sz="1400" dirty="0">
                <a:solidFill>
                  <a:srgbClr val="002060"/>
                </a:solidFill>
              </a:rPr>
              <a:t> </a:t>
            </a:r>
          </a:p>
          <a:p>
            <a:pPr marL="114300" indent="0">
              <a:buNone/>
            </a:pPr>
            <a:r>
              <a:rPr lang="en-US" sz="1400" b="1" dirty="0">
                <a:solidFill>
                  <a:srgbClr val="002060"/>
                </a:solidFill>
              </a:rPr>
              <a:t>Harold A. Schwartz, Jr., LL.B., LL.M. (taxation), CLU</a:t>
            </a:r>
            <a:r>
              <a:rPr lang="en-US" sz="1400" b="1" baseline="30000" dirty="0">
                <a:solidFill>
                  <a:srgbClr val="002060"/>
                </a:solidFill>
              </a:rPr>
              <a:t>®</a:t>
            </a:r>
            <a:r>
              <a:rPr lang="en-US" sz="1400" b="1" dirty="0">
                <a:solidFill>
                  <a:srgbClr val="002060"/>
                </a:solidFill>
              </a:rPr>
              <a:t>, </a:t>
            </a:r>
            <a:r>
              <a:rPr lang="en-US" sz="1400" b="1" dirty="0" err="1">
                <a:solidFill>
                  <a:srgbClr val="002060"/>
                </a:solidFill>
              </a:rPr>
              <a:t>ChFC</a:t>
            </a:r>
            <a:r>
              <a:rPr lang="en-US" sz="1400" b="1" baseline="30000" dirty="0">
                <a:solidFill>
                  <a:srgbClr val="002060"/>
                </a:solidFill>
              </a:rPr>
              <a:t>®</a:t>
            </a:r>
            <a:r>
              <a:rPr lang="en-US" sz="1400" b="1" dirty="0">
                <a:solidFill>
                  <a:srgbClr val="002060"/>
                </a:solidFill>
              </a:rPr>
              <a:t>, RHU, </a:t>
            </a:r>
            <a:endParaRPr lang="en-US" sz="1400" b="1" dirty="0" smtClean="0">
              <a:solidFill>
                <a:srgbClr val="002060"/>
              </a:solidFill>
            </a:endParaRPr>
          </a:p>
          <a:p>
            <a:pPr marL="114300" indent="0">
              <a:buNone/>
            </a:pPr>
            <a:r>
              <a:rPr lang="en-US" sz="1400" b="1" dirty="0">
                <a:solidFill>
                  <a:srgbClr val="002060"/>
                </a:solidFill>
              </a:rPr>
              <a:t> </a:t>
            </a:r>
            <a:r>
              <a:rPr lang="en-US" sz="1400" b="1" dirty="0" smtClean="0">
                <a:solidFill>
                  <a:srgbClr val="002060"/>
                </a:solidFill>
              </a:rPr>
              <a:t>    REBC</a:t>
            </a:r>
            <a:r>
              <a:rPr lang="en-US" sz="1400" b="1" dirty="0">
                <a:solidFill>
                  <a:srgbClr val="002060"/>
                </a:solidFill>
              </a:rPr>
              <a:t>, FLMI, CEBS, AEP</a:t>
            </a:r>
            <a:r>
              <a:rPr lang="en-US" sz="1400" b="1" baseline="30000" dirty="0">
                <a:solidFill>
                  <a:srgbClr val="002060"/>
                </a:solidFill>
              </a:rPr>
              <a:t>®</a:t>
            </a:r>
            <a:endParaRPr lang="en-US" sz="1400" b="1" dirty="0">
              <a:solidFill>
                <a:srgbClr val="002060"/>
              </a:solidFill>
            </a:endParaRPr>
          </a:p>
          <a:p>
            <a:pPr marL="114300" indent="0">
              <a:buNone/>
            </a:pPr>
            <a:r>
              <a:rPr lang="en-US" sz="1400" dirty="0">
                <a:solidFill>
                  <a:srgbClr val="002060"/>
                </a:solidFill>
              </a:rPr>
              <a:t>Chattanooga, TN</a:t>
            </a:r>
          </a:p>
          <a:p>
            <a:pPr marL="114300" indent="0">
              <a:buNone/>
            </a:pPr>
            <a:r>
              <a:rPr lang="en-US" sz="1400" dirty="0">
                <a:solidFill>
                  <a:srgbClr val="002060"/>
                </a:solidFill>
              </a:rPr>
              <a:t> </a:t>
            </a:r>
          </a:p>
          <a:p>
            <a:pPr marL="114300" indent="0">
              <a:buNone/>
            </a:pPr>
            <a:r>
              <a:rPr lang="en-US" sz="1400" b="1" dirty="0">
                <a:solidFill>
                  <a:srgbClr val="002060"/>
                </a:solidFill>
              </a:rPr>
              <a:t>Kristen E. Simmons, JD</a:t>
            </a:r>
          </a:p>
          <a:p>
            <a:pPr marL="114300" indent="0">
              <a:buNone/>
            </a:pPr>
            <a:r>
              <a:rPr lang="en-US" sz="1400" dirty="0">
                <a:solidFill>
                  <a:srgbClr val="002060"/>
                </a:solidFill>
              </a:rPr>
              <a:t>Las Vegas, NV</a:t>
            </a:r>
          </a:p>
          <a:p>
            <a:pPr marL="114300" indent="0">
              <a:buNone/>
            </a:pPr>
            <a:r>
              <a:rPr lang="en-US" sz="1400" dirty="0">
                <a:solidFill>
                  <a:srgbClr val="002060"/>
                </a:solidFill>
              </a:rPr>
              <a:t> </a:t>
            </a:r>
          </a:p>
          <a:p>
            <a:pPr marL="114300" indent="0">
              <a:buNone/>
            </a:pPr>
            <a:r>
              <a:rPr lang="en-US" sz="1400" b="1" dirty="0">
                <a:solidFill>
                  <a:srgbClr val="002060"/>
                </a:solidFill>
              </a:rPr>
              <a:t>Robert C. Slane, CLU</a:t>
            </a:r>
            <a:r>
              <a:rPr lang="en-US" sz="1400" b="1" baseline="30000" dirty="0">
                <a:solidFill>
                  <a:srgbClr val="002060"/>
                </a:solidFill>
              </a:rPr>
              <a:t>®</a:t>
            </a:r>
            <a:r>
              <a:rPr lang="en-US" sz="1400" b="1" dirty="0">
                <a:solidFill>
                  <a:srgbClr val="002060"/>
                </a:solidFill>
              </a:rPr>
              <a:t>, AEP</a:t>
            </a:r>
            <a:r>
              <a:rPr lang="en-US" sz="1400" b="1" baseline="30000" dirty="0">
                <a:solidFill>
                  <a:srgbClr val="002060"/>
                </a:solidFill>
              </a:rPr>
              <a:t>®</a:t>
            </a:r>
            <a:endParaRPr lang="en-US" sz="1400" b="1" dirty="0">
              <a:solidFill>
                <a:srgbClr val="002060"/>
              </a:solidFill>
            </a:endParaRPr>
          </a:p>
          <a:p>
            <a:pPr marL="114300" indent="0">
              <a:buNone/>
            </a:pPr>
            <a:r>
              <a:rPr lang="en-US" sz="1400" dirty="0">
                <a:solidFill>
                  <a:srgbClr val="002060"/>
                </a:solidFill>
              </a:rPr>
              <a:t>Winter Park, FL</a:t>
            </a:r>
          </a:p>
          <a:p>
            <a:pPr marL="114300" indent="0">
              <a:buFont typeface="Arial" pitchFamily="34" charset="0"/>
              <a:buNone/>
            </a:pPr>
            <a:endParaRPr lang="en-US" sz="1400" dirty="0">
              <a:solidFill>
                <a:srgbClr val="002060"/>
              </a:solidFill>
            </a:endParaRPr>
          </a:p>
        </p:txBody>
      </p:sp>
      <p:cxnSp>
        <p:nvCxnSpPr>
          <p:cNvPr id="7" name="Straight Connector 6"/>
          <p:cNvCxnSpPr/>
          <p:nvPr/>
        </p:nvCxnSpPr>
        <p:spPr>
          <a:xfrm>
            <a:off x="533400" y="1905000"/>
            <a:ext cx="76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3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Non-Board Volunteers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81200"/>
            <a:ext cx="3848100" cy="4876800"/>
          </a:xfrm>
        </p:spPr>
        <p:txBody>
          <a:bodyPr>
            <a:noAutofit/>
          </a:bodyPr>
          <a:lstStyle/>
          <a:p>
            <a:pPr marL="114300" indent="0">
              <a:buNone/>
            </a:pPr>
            <a:r>
              <a:rPr lang="en-US" sz="1150" b="1" dirty="0">
                <a:solidFill>
                  <a:srgbClr val="002060"/>
                </a:solidFill>
              </a:rPr>
              <a:t>Lawrence K. Bogar, AWMA, </a:t>
            </a:r>
            <a:r>
              <a:rPr lang="en-US" sz="1150" b="1" dirty="0" err="1">
                <a:solidFill>
                  <a:srgbClr val="002060"/>
                </a:solidFill>
              </a:rPr>
              <a:t>ChFC</a:t>
            </a:r>
            <a:r>
              <a:rPr lang="en-US" sz="1150" b="1" dirty="0">
                <a:solidFill>
                  <a:srgbClr val="002060"/>
                </a:solidFill>
              </a:rPr>
              <a:t>®, AAMS, LUTCF, AEP®</a:t>
            </a:r>
          </a:p>
          <a:p>
            <a:pPr marL="114300" indent="0">
              <a:buNone/>
            </a:pPr>
            <a:r>
              <a:rPr lang="en-US" sz="1150" dirty="0">
                <a:solidFill>
                  <a:srgbClr val="002060"/>
                </a:solidFill>
              </a:rPr>
              <a:t>New York, NY</a:t>
            </a:r>
          </a:p>
          <a:p>
            <a:pPr marL="114300" indent="0">
              <a:buNone/>
            </a:pPr>
            <a:r>
              <a:rPr lang="en-US" sz="1150" dirty="0">
                <a:solidFill>
                  <a:srgbClr val="002060"/>
                </a:solidFill>
              </a:rPr>
              <a:t> </a:t>
            </a:r>
          </a:p>
          <a:p>
            <a:pPr marL="114300" indent="0">
              <a:buNone/>
            </a:pPr>
            <a:r>
              <a:rPr lang="en-US" sz="1150" b="1" dirty="0">
                <a:solidFill>
                  <a:srgbClr val="002060"/>
                </a:solidFill>
              </a:rPr>
              <a:t>Richard G. Chalifoux, JD, AEP®</a:t>
            </a:r>
          </a:p>
          <a:p>
            <a:pPr marL="114300" indent="0">
              <a:buNone/>
            </a:pPr>
            <a:r>
              <a:rPr lang="en-US" sz="1150" dirty="0">
                <a:solidFill>
                  <a:srgbClr val="002060"/>
                </a:solidFill>
              </a:rPr>
              <a:t>Garden City, NY</a:t>
            </a:r>
          </a:p>
          <a:p>
            <a:pPr marL="114300" indent="0">
              <a:buNone/>
            </a:pPr>
            <a:r>
              <a:rPr lang="en-US" sz="1150" dirty="0">
                <a:solidFill>
                  <a:srgbClr val="002060"/>
                </a:solidFill>
              </a:rPr>
              <a:t> </a:t>
            </a:r>
          </a:p>
          <a:p>
            <a:pPr marL="114300" indent="0">
              <a:buNone/>
            </a:pPr>
            <a:r>
              <a:rPr lang="en-US" sz="1150" b="1" dirty="0">
                <a:solidFill>
                  <a:srgbClr val="002060"/>
                </a:solidFill>
              </a:rPr>
              <a:t>Robert E. Fox, CLU®, AEP®</a:t>
            </a:r>
          </a:p>
          <a:p>
            <a:pPr marL="114300" indent="0">
              <a:buNone/>
            </a:pPr>
            <a:r>
              <a:rPr lang="en-US" sz="1150" dirty="0">
                <a:solidFill>
                  <a:srgbClr val="002060"/>
                </a:solidFill>
              </a:rPr>
              <a:t>Ocala, FL</a:t>
            </a:r>
          </a:p>
          <a:p>
            <a:pPr marL="114300" indent="0">
              <a:buNone/>
            </a:pPr>
            <a:r>
              <a:rPr lang="en-US" sz="1150" dirty="0">
                <a:solidFill>
                  <a:srgbClr val="002060"/>
                </a:solidFill>
              </a:rPr>
              <a:t> </a:t>
            </a:r>
          </a:p>
          <a:p>
            <a:pPr marL="114300" indent="0">
              <a:buNone/>
            </a:pPr>
            <a:r>
              <a:rPr lang="en-US" sz="1150" b="1" dirty="0">
                <a:solidFill>
                  <a:srgbClr val="002060"/>
                </a:solidFill>
              </a:rPr>
              <a:t>Lawrence Fuller, CLU®, </a:t>
            </a:r>
            <a:r>
              <a:rPr lang="en-US" sz="1150" b="1" dirty="0" err="1">
                <a:solidFill>
                  <a:srgbClr val="002060"/>
                </a:solidFill>
              </a:rPr>
              <a:t>ChFC</a:t>
            </a:r>
            <a:r>
              <a:rPr lang="en-US" sz="1150" b="1" dirty="0">
                <a:solidFill>
                  <a:srgbClr val="002060"/>
                </a:solidFill>
              </a:rPr>
              <a:t>®, FLMI</a:t>
            </a:r>
          </a:p>
          <a:p>
            <a:pPr marL="114300" indent="0">
              <a:buNone/>
            </a:pPr>
            <a:r>
              <a:rPr lang="en-US" sz="1150" dirty="0">
                <a:solidFill>
                  <a:srgbClr val="002060"/>
                </a:solidFill>
              </a:rPr>
              <a:t>Columbia, MO</a:t>
            </a:r>
          </a:p>
          <a:p>
            <a:pPr marL="114300" indent="0">
              <a:buNone/>
            </a:pPr>
            <a:r>
              <a:rPr lang="en-US" sz="1150" dirty="0">
                <a:solidFill>
                  <a:srgbClr val="002060"/>
                </a:solidFill>
              </a:rPr>
              <a:t> </a:t>
            </a:r>
          </a:p>
          <a:p>
            <a:pPr marL="114300" indent="0">
              <a:buNone/>
            </a:pPr>
            <a:r>
              <a:rPr lang="en-US" sz="1150" b="1" dirty="0">
                <a:solidFill>
                  <a:srgbClr val="002060"/>
                </a:solidFill>
              </a:rPr>
              <a:t>Eric Charles </a:t>
            </a:r>
            <a:r>
              <a:rPr lang="en-US" sz="1150" b="1" dirty="0" err="1">
                <a:solidFill>
                  <a:srgbClr val="002060"/>
                </a:solidFill>
              </a:rPr>
              <a:t>Kordsmeier</a:t>
            </a:r>
            <a:r>
              <a:rPr lang="en-US" sz="1150" b="1" dirty="0">
                <a:solidFill>
                  <a:srgbClr val="002060"/>
                </a:solidFill>
              </a:rPr>
              <a:t>, CFP®, MBA, AEP®</a:t>
            </a:r>
          </a:p>
          <a:p>
            <a:pPr marL="114300" indent="0">
              <a:buNone/>
            </a:pPr>
            <a:r>
              <a:rPr lang="en-US" sz="1150" dirty="0">
                <a:solidFill>
                  <a:srgbClr val="002060"/>
                </a:solidFill>
              </a:rPr>
              <a:t>Dallas, TX</a:t>
            </a:r>
          </a:p>
          <a:p>
            <a:pPr marL="114300" indent="0">
              <a:buNone/>
            </a:pPr>
            <a:r>
              <a:rPr lang="en-US" sz="1150" dirty="0">
                <a:solidFill>
                  <a:srgbClr val="002060"/>
                </a:solidFill>
              </a:rPr>
              <a:t> </a:t>
            </a:r>
          </a:p>
          <a:p>
            <a:pPr marL="114300" indent="0">
              <a:buNone/>
            </a:pPr>
            <a:r>
              <a:rPr lang="en-US" sz="1150" b="1" dirty="0">
                <a:solidFill>
                  <a:srgbClr val="002060"/>
                </a:solidFill>
              </a:rPr>
              <a:t>Mary Katherine Mac Nee, CRPC®, CFP®</a:t>
            </a:r>
          </a:p>
          <a:p>
            <a:pPr marL="114300" indent="0">
              <a:buNone/>
            </a:pPr>
            <a:r>
              <a:rPr lang="en-US" sz="1150" dirty="0">
                <a:solidFill>
                  <a:srgbClr val="002060"/>
                </a:solidFill>
              </a:rPr>
              <a:t>Riverside, CA</a:t>
            </a:r>
          </a:p>
          <a:p>
            <a:pPr marL="114300" indent="0">
              <a:buNone/>
            </a:pPr>
            <a:r>
              <a:rPr lang="en-US" sz="1150" dirty="0">
                <a:solidFill>
                  <a:srgbClr val="002060"/>
                </a:solidFill>
              </a:rPr>
              <a:t> </a:t>
            </a:r>
          </a:p>
          <a:p>
            <a:pPr marL="114300" indent="0">
              <a:buNone/>
            </a:pPr>
            <a:r>
              <a:rPr lang="en-US" sz="1150" b="1" dirty="0">
                <a:solidFill>
                  <a:srgbClr val="002060"/>
                </a:solidFill>
              </a:rPr>
              <a:t>Laura Malone, CAP®</a:t>
            </a:r>
          </a:p>
          <a:p>
            <a:pPr marL="114300" indent="0">
              <a:buNone/>
            </a:pPr>
            <a:r>
              <a:rPr lang="en-US" sz="1150" dirty="0">
                <a:solidFill>
                  <a:srgbClr val="002060"/>
                </a:solidFill>
              </a:rPr>
              <a:t>Hudson, OH</a:t>
            </a:r>
          </a:p>
          <a:p>
            <a:pPr marL="114300" indent="0">
              <a:buNone/>
            </a:pPr>
            <a:r>
              <a:rPr lang="en-US" sz="1150" dirty="0">
                <a:solidFill>
                  <a:srgbClr val="002060"/>
                </a:solidFill>
              </a:rPr>
              <a:t> </a:t>
            </a:r>
          </a:p>
          <a:p>
            <a:pPr marL="114300" indent="0">
              <a:buNone/>
            </a:pPr>
            <a:r>
              <a:rPr lang="en-US" sz="1150" b="1" dirty="0">
                <a:solidFill>
                  <a:srgbClr val="002060"/>
                </a:solidFill>
              </a:rPr>
              <a:t>John J. Meyer, CLU®, </a:t>
            </a:r>
            <a:r>
              <a:rPr lang="en-US" sz="1150" b="1" dirty="0" err="1">
                <a:solidFill>
                  <a:srgbClr val="002060"/>
                </a:solidFill>
              </a:rPr>
              <a:t>ChFC</a:t>
            </a:r>
            <a:r>
              <a:rPr lang="en-US" sz="1150" b="1" dirty="0">
                <a:solidFill>
                  <a:srgbClr val="002060"/>
                </a:solidFill>
              </a:rPr>
              <a:t>®, AEP®</a:t>
            </a:r>
          </a:p>
          <a:p>
            <a:pPr marL="114300" indent="0">
              <a:buNone/>
            </a:pPr>
            <a:r>
              <a:rPr lang="en-US" sz="1150" dirty="0">
                <a:solidFill>
                  <a:srgbClr val="002060"/>
                </a:solidFill>
              </a:rPr>
              <a:t>New Orleans, LA</a:t>
            </a:r>
          </a:p>
          <a:p>
            <a:pPr marL="114300" indent="0">
              <a:buNone/>
            </a:pPr>
            <a:r>
              <a:rPr lang="en-US" sz="1400" dirty="0">
                <a:solidFill>
                  <a:srgbClr val="002060"/>
                </a:solidFill>
              </a:rPr>
              <a:t> </a:t>
            </a:r>
          </a:p>
          <a:p>
            <a:pPr marL="114300" indent="0">
              <a:buNone/>
            </a:pPr>
            <a:endParaRPr lang="en-US" sz="1400" dirty="0">
              <a:solidFill>
                <a:srgbClr val="002060"/>
              </a:solidFill>
            </a:endParaRPr>
          </a:p>
        </p:txBody>
      </p:sp>
      <p:sp>
        <p:nvSpPr>
          <p:cNvPr id="4" name="TextBox 3"/>
          <p:cNvSpPr txBox="1"/>
          <p:nvPr/>
        </p:nvSpPr>
        <p:spPr>
          <a:xfrm>
            <a:off x="304800" y="1295400"/>
            <a:ext cx="7391400" cy="923330"/>
          </a:xfrm>
          <a:prstGeom prst="rect">
            <a:avLst/>
          </a:prstGeom>
          <a:noFill/>
        </p:spPr>
        <p:txBody>
          <a:bodyPr wrap="square" rtlCol="0">
            <a:spAutoFit/>
          </a:bodyPr>
          <a:lstStyle/>
          <a:p>
            <a:pPr marL="114300" indent="0">
              <a:buNone/>
            </a:pPr>
            <a:r>
              <a:rPr lang="en-US" b="1" dirty="0" smtClean="0">
                <a:solidFill>
                  <a:srgbClr val="002060"/>
                </a:solidFill>
              </a:rPr>
              <a:t>Council Relations Committee</a:t>
            </a:r>
          </a:p>
          <a:p>
            <a:pPr marL="114300"/>
            <a:r>
              <a:rPr lang="en-US" dirty="0" smtClean="0">
                <a:solidFill>
                  <a:srgbClr val="002060"/>
                </a:solidFill>
              </a:rPr>
              <a:t>Paul S. Viren, CLU®, </a:t>
            </a:r>
            <a:r>
              <a:rPr lang="en-US" dirty="0" err="1" smtClean="0">
                <a:solidFill>
                  <a:srgbClr val="002060"/>
                </a:solidFill>
              </a:rPr>
              <a:t>ChFC</a:t>
            </a:r>
            <a:r>
              <a:rPr lang="en-US" dirty="0" smtClean="0">
                <a:solidFill>
                  <a:srgbClr val="002060"/>
                </a:solidFill>
              </a:rPr>
              <a:t>®, AEP®, Chair</a:t>
            </a:r>
          </a:p>
          <a:p>
            <a:endParaRPr lang="en-US" dirty="0"/>
          </a:p>
        </p:txBody>
      </p:sp>
      <p:sp>
        <p:nvSpPr>
          <p:cNvPr id="5" name="Content Placeholder 2"/>
          <p:cNvSpPr txBox="1">
            <a:spLocks/>
          </p:cNvSpPr>
          <p:nvPr/>
        </p:nvSpPr>
        <p:spPr>
          <a:xfrm>
            <a:off x="4419600" y="1981200"/>
            <a:ext cx="4038600" cy="47244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150" b="1" dirty="0">
                <a:solidFill>
                  <a:srgbClr val="002060"/>
                </a:solidFill>
              </a:rPr>
              <a:t>Christine Anne Myers, CPA, </a:t>
            </a:r>
            <a:r>
              <a:rPr lang="en-US" sz="1150" b="1" dirty="0" err="1">
                <a:solidFill>
                  <a:srgbClr val="002060"/>
                </a:solidFill>
              </a:rPr>
              <a:t>MTax</a:t>
            </a:r>
            <a:r>
              <a:rPr lang="en-US" sz="1150" b="1" dirty="0">
                <a:solidFill>
                  <a:srgbClr val="002060"/>
                </a:solidFill>
              </a:rPr>
              <a:t>, AEP®</a:t>
            </a:r>
          </a:p>
          <a:p>
            <a:pPr marL="114300" indent="0">
              <a:buNone/>
            </a:pPr>
            <a:r>
              <a:rPr lang="en-US" sz="1150" dirty="0">
                <a:solidFill>
                  <a:srgbClr val="002060"/>
                </a:solidFill>
              </a:rPr>
              <a:t>Cleveland, OH</a:t>
            </a:r>
          </a:p>
          <a:p>
            <a:pPr marL="114300" indent="0">
              <a:buNone/>
            </a:pPr>
            <a:r>
              <a:rPr lang="en-US" sz="1150" dirty="0">
                <a:solidFill>
                  <a:srgbClr val="002060"/>
                </a:solidFill>
              </a:rPr>
              <a:t> </a:t>
            </a:r>
          </a:p>
          <a:p>
            <a:pPr marL="114300" indent="0">
              <a:buNone/>
            </a:pPr>
            <a:r>
              <a:rPr lang="en-US" sz="1150" b="1" dirty="0">
                <a:solidFill>
                  <a:srgbClr val="002060"/>
                </a:solidFill>
              </a:rPr>
              <a:t>Amy E. O'Bannon, CTFA, AEP®</a:t>
            </a:r>
          </a:p>
          <a:p>
            <a:pPr marL="114300" indent="0">
              <a:buNone/>
            </a:pPr>
            <a:r>
              <a:rPr lang="en-US" sz="1150" dirty="0">
                <a:solidFill>
                  <a:srgbClr val="002060"/>
                </a:solidFill>
              </a:rPr>
              <a:t>Memphis, TN</a:t>
            </a:r>
          </a:p>
          <a:p>
            <a:pPr marL="114300" indent="0">
              <a:buNone/>
            </a:pPr>
            <a:r>
              <a:rPr lang="en-US" sz="1150" dirty="0">
                <a:solidFill>
                  <a:srgbClr val="002060"/>
                </a:solidFill>
              </a:rPr>
              <a:t> </a:t>
            </a:r>
          </a:p>
          <a:p>
            <a:pPr marL="114300" indent="0">
              <a:buNone/>
            </a:pPr>
            <a:r>
              <a:rPr lang="en-US" sz="1150" b="1" dirty="0">
                <a:solidFill>
                  <a:srgbClr val="002060"/>
                </a:solidFill>
              </a:rPr>
              <a:t>James J. Ruggiero, Jr., JD, AEP®</a:t>
            </a:r>
          </a:p>
          <a:p>
            <a:pPr marL="114300" indent="0">
              <a:buNone/>
            </a:pPr>
            <a:r>
              <a:rPr lang="en-US" sz="1150" dirty="0">
                <a:solidFill>
                  <a:srgbClr val="002060"/>
                </a:solidFill>
              </a:rPr>
              <a:t>Paoli, PA</a:t>
            </a:r>
          </a:p>
          <a:p>
            <a:pPr marL="114300" indent="0">
              <a:buNone/>
            </a:pPr>
            <a:r>
              <a:rPr lang="en-US" sz="1150" dirty="0">
                <a:solidFill>
                  <a:srgbClr val="002060"/>
                </a:solidFill>
              </a:rPr>
              <a:t> </a:t>
            </a:r>
          </a:p>
          <a:p>
            <a:pPr marL="114300" indent="0">
              <a:buNone/>
            </a:pPr>
            <a:r>
              <a:rPr lang="en-US" sz="1150" b="1" dirty="0">
                <a:solidFill>
                  <a:srgbClr val="002060"/>
                </a:solidFill>
              </a:rPr>
              <a:t>Stephen F. Starzec, CPA, CTFA</a:t>
            </a:r>
          </a:p>
          <a:p>
            <a:pPr marL="114300" indent="0">
              <a:buNone/>
            </a:pPr>
            <a:r>
              <a:rPr lang="en-US" sz="1150" dirty="0">
                <a:solidFill>
                  <a:srgbClr val="002060"/>
                </a:solidFill>
              </a:rPr>
              <a:t>Boulder, CO</a:t>
            </a:r>
          </a:p>
          <a:p>
            <a:pPr marL="114300" indent="0">
              <a:buNone/>
            </a:pPr>
            <a:r>
              <a:rPr lang="en-US" sz="1150" dirty="0">
                <a:solidFill>
                  <a:srgbClr val="002060"/>
                </a:solidFill>
              </a:rPr>
              <a:t> </a:t>
            </a:r>
          </a:p>
          <a:p>
            <a:pPr marL="114300" indent="0">
              <a:buNone/>
            </a:pPr>
            <a:r>
              <a:rPr lang="en-US" sz="1150" b="1" dirty="0">
                <a:solidFill>
                  <a:srgbClr val="002060"/>
                </a:solidFill>
              </a:rPr>
              <a:t>Brent A. Thomas</a:t>
            </a:r>
          </a:p>
          <a:p>
            <a:pPr marL="114300" indent="0">
              <a:buNone/>
            </a:pPr>
            <a:r>
              <a:rPr lang="en-US" sz="1150" dirty="0">
                <a:solidFill>
                  <a:srgbClr val="002060"/>
                </a:solidFill>
              </a:rPr>
              <a:t>New Orleans, LA</a:t>
            </a:r>
          </a:p>
          <a:p>
            <a:pPr marL="114300" indent="0">
              <a:buNone/>
            </a:pPr>
            <a:r>
              <a:rPr lang="en-US" sz="1150" dirty="0">
                <a:solidFill>
                  <a:srgbClr val="002060"/>
                </a:solidFill>
              </a:rPr>
              <a:t> </a:t>
            </a:r>
          </a:p>
          <a:p>
            <a:pPr marL="114300" indent="0">
              <a:buNone/>
            </a:pPr>
            <a:r>
              <a:rPr lang="en-US" sz="1150" b="1" dirty="0">
                <a:solidFill>
                  <a:srgbClr val="002060"/>
                </a:solidFill>
              </a:rPr>
              <a:t>Richard E. Wait, CPA, CVA, AEP®</a:t>
            </a:r>
          </a:p>
          <a:p>
            <a:pPr marL="114300" indent="0">
              <a:buNone/>
            </a:pPr>
            <a:r>
              <a:rPr lang="en-US" sz="1150" dirty="0">
                <a:solidFill>
                  <a:srgbClr val="002060"/>
                </a:solidFill>
              </a:rPr>
              <a:t>Reno, NV</a:t>
            </a:r>
          </a:p>
          <a:p>
            <a:pPr marL="114300" indent="0">
              <a:buNone/>
            </a:pPr>
            <a:r>
              <a:rPr lang="en-US" sz="1150" dirty="0">
                <a:solidFill>
                  <a:srgbClr val="002060"/>
                </a:solidFill>
              </a:rPr>
              <a:t> </a:t>
            </a:r>
          </a:p>
          <a:p>
            <a:pPr marL="114300" indent="0">
              <a:buNone/>
            </a:pPr>
            <a:r>
              <a:rPr lang="en-US" sz="1150" b="1" dirty="0">
                <a:solidFill>
                  <a:srgbClr val="002060"/>
                </a:solidFill>
              </a:rPr>
              <a:t>Elaine Wait</a:t>
            </a:r>
          </a:p>
          <a:p>
            <a:pPr marL="114300" indent="0">
              <a:buNone/>
            </a:pPr>
            <a:r>
              <a:rPr lang="en-US" sz="1150" dirty="0">
                <a:solidFill>
                  <a:srgbClr val="002060"/>
                </a:solidFill>
              </a:rPr>
              <a:t>Port Orange, FL</a:t>
            </a:r>
          </a:p>
          <a:p>
            <a:pPr marL="114300" indent="0">
              <a:buNone/>
            </a:pPr>
            <a:r>
              <a:rPr lang="en-US" sz="1150" dirty="0">
                <a:solidFill>
                  <a:srgbClr val="002060"/>
                </a:solidFill>
              </a:rPr>
              <a:t> </a:t>
            </a:r>
          </a:p>
          <a:p>
            <a:pPr marL="114300" indent="0">
              <a:buNone/>
            </a:pPr>
            <a:r>
              <a:rPr lang="en-US" sz="1150" b="1" dirty="0">
                <a:solidFill>
                  <a:srgbClr val="002060"/>
                </a:solidFill>
              </a:rPr>
              <a:t>Eido M. Walny, </a:t>
            </a:r>
            <a:r>
              <a:rPr lang="en-US" sz="1150" b="1" dirty="0" err="1">
                <a:solidFill>
                  <a:srgbClr val="002060"/>
                </a:solidFill>
              </a:rPr>
              <a:t>Atty</a:t>
            </a:r>
            <a:r>
              <a:rPr lang="en-US" sz="1150" b="1" dirty="0">
                <a:solidFill>
                  <a:srgbClr val="002060"/>
                </a:solidFill>
              </a:rPr>
              <a:t>, EPLS, AEP®</a:t>
            </a:r>
          </a:p>
          <a:p>
            <a:pPr marL="114300" indent="0">
              <a:buNone/>
            </a:pPr>
            <a:r>
              <a:rPr lang="en-US" sz="1150" dirty="0">
                <a:solidFill>
                  <a:srgbClr val="002060"/>
                </a:solidFill>
              </a:rPr>
              <a:t>Fox Point, WI</a:t>
            </a:r>
          </a:p>
          <a:p>
            <a:pPr marL="114300" indent="0">
              <a:buNone/>
            </a:pPr>
            <a:endParaRPr lang="en-US" sz="1150" dirty="0">
              <a:solidFill>
                <a:srgbClr val="002060"/>
              </a:solidFill>
            </a:endParaRPr>
          </a:p>
        </p:txBody>
      </p:sp>
      <p:cxnSp>
        <p:nvCxnSpPr>
          <p:cNvPr id="7" name="Straight Connector 6"/>
          <p:cNvCxnSpPr/>
          <p:nvPr/>
        </p:nvCxnSpPr>
        <p:spPr>
          <a:xfrm>
            <a:off x="533400" y="1905000"/>
            <a:ext cx="76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Non-Board Volunteers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81200"/>
            <a:ext cx="3848100" cy="2133600"/>
          </a:xfrm>
        </p:spPr>
        <p:txBody>
          <a:bodyPr>
            <a:noAutofit/>
          </a:bodyPr>
          <a:lstStyle/>
          <a:p>
            <a:pPr marL="114300" indent="0">
              <a:buNone/>
            </a:pPr>
            <a:r>
              <a:rPr lang="en-US" sz="1400" b="1" dirty="0" smtClean="0">
                <a:solidFill>
                  <a:srgbClr val="002060"/>
                </a:solidFill>
              </a:rPr>
              <a:t>Joseph V. Falanga, CPA, AEP®, TEP</a:t>
            </a:r>
          </a:p>
          <a:p>
            <a:pPr marL="114300" indent="0">
              <a:buNone/>
            </a:pPr>
            <a:r>
              <a:rPr lang="en-US" sz="1400" dirty="0" smtClean="0">
                <a:solidFill>
                  <a:srgbClr val="002060"/>
                </a:solidFill>
              </a:rPr>
              <a:t>New York, NY</a:t>
            </a:r>
            <a:endParaRPr lang="en-US" sz="1400" dirty="0">
              <a:solidFill>
                <a:srgbClr val="002060"/>
              </a:solidFill>
            </a:endParaRPr>
          </a:p>
          <a:p>
            <a:pPr marL="114300" indent="0">
              <a:buNone/>
            </a:pPr>
            <a:r>
              <a:rPr lang="en-US" sz="1400" dirty="0">
                <a:solidFill>
                  <a:srgbClr val="002060"/>
                </a:solidFill>
              </a:rPr>
              <a:t> </a:t>
            </a:r>
          </a:p>
          <a:p>
            <a:pPr marL="114300" indent="0">
              <a:buNone/>
            </a:pPr>
            <a:r>
              <a:rPr lang="en-US" sz="1400" b="1" dirty="0" smtClean="0">
                <a:solidFill>
                  <a:srgbClr val="002060"/>
                </a:solidFill>
              </a:rPr>
              <a:t>Sharon Goodman, </a:t>
            </a:r>
            <a:r>
              <a:rPr lang="en-US" sz="1400" b="1" dirty="0">
                <a:solidFill>
                  <a:srgbClr val="002060"/>
                </a:solidFill>
              </a:rPr>
              <a:t>JD, AEP®</a:t>
            </a:r>
          </a:p>
          <a:p>
            <a:pPr marL="114300" indent="0">
              <a:buNone/>
            </a:pPr>
            <a:r>
              <a:rPr lang="en-US" sz="1400" dirty="0" smtClean="0">
                <a:solidFill>
                  <a:srgbClr val="002060"/>
                </a:solidFill>
              </a:rPr>
              <a:t>New York, </a:t>
            </a:r>
            <a:r>
              <a:rPr lang="en-US" sz="1400" dirty="0">
                <a:solidFill>
                  <a:srgbClr val="002060"/>
                </a:solidFill>
              </a:rPr>
              <a:t>NY</a:t>
            </a:r>
          </a:p>
          <a:p>
            <a:pPr marL="114300" indent="0">
              <a:buNone/>
            </a:pPr>
            <a:r>
              <a:rPr lang="en-US" sz="1400" dirty="0">
                <a:solidFill>
                  <a:srgbClr val="002060"/>
                </a:solidFill>
              </a:rPr>
              <a:t> </a:t>
            </a:r>
          </a:p>
          <a:p>
            <a:pPr marL="114300" indent="0">
              <a:buNone/>
            </a:pPr>
            <a:r>
              <a:rPr lang="en-US" sz="1400" b="1" dirty="0" smtClean="0">
                <a:solidFill>
                  <a:srgbClr val="002060"/>
                </a:solidFill>
              </a:rPr>
              <a:t>Susan P</a:t>
            </a:r>
            <a:r>
              <a:rPr lang="en-US" sz="1400" b="1" dirty="0">
                <a:solidFill>
                  <a:srgbClr val="002060"/>
                </a:solidFill>
              </a:rPr>
              <a:t>. Rounds, JD, CPA, LL.M. (taxation), AEP®</a:t>
            </a:r>
          </a:p>
          <a:p>
            <a:pPr marL="114300" indent="0">
              <a:buNone/>
            </a:pPr>
            <a:r>
              <a:rPr lang="en-US" sz="1400" dirty="0" smtClean="0">
                <a:solidFill>
                  <a:srgbClr val="002060"/>
                </a:solidFill>
              </a:rPr>
              <a:t>Atlanta, GA</a:t>
            </a:r>
            <a:endParaRPr lang="en-US" sz="1400" dirty="0">
              <a:solidFill>
                <a:srgbClr val="002060"/>
              </a:solidFill>
            </a:endParaRPr>
          </a:p>
          <a:p>
            <a:pPr marL="114300" indent="0">
              <a:buNone/>
            </a:pPr>
            <a:r>
              <a:rPr lang="en-US" sz="1150" dirty="0">
                <a:solidFill>
                  <a:srgbClr val="002060"/>
                </a:solidFill>
              </a:rPr>
              <a:t> </a:t>
            </a:r>
          </a:p>
          <a:p>
            <a:pPr marL="114300" indent="0">
              <a:buNone/>
            </a:pPr>
            <a:endParaRPr lang="en-US" sz="1400" dirty="0">
              <a:solidFill>
                <a:srgbClr val="002060"/>
              </a:solidFill>
            </a:endParaRPr>
          </a:p>
        </p:txBody>
      </p:sp>
      <p:sp>
        <p:nvSpPr>
          <p:cNvPr id="4" name="TextBox 3"/>
          <p:cNvSpPr txBox="1"/>
          <p:nvPr/>
        </p:nvSpPr>
        <p:spPr>
          <a:xfrm>
            <a:off x="304800" y="1295400"/>
            <a:ext cx="7391400" cy="923330"/>
          </a:xfrm>
          <a:prstGeom prst="rect">
            <a:avLst/>
          </a:prstGeom>
          <a:noFill/>
        </p:spPr>
        <p:txBody>
          <a:bodyPr wrap="square" rtlCol="0">
            <a:spAutoFit/>
          </a:bodyPr>
          <a:lstStyle/>
          <a:p>
            <a:pPr marL="114300" indent="0">
              <a:buNone/>
            </a:pPr>
            <a:r>
              <a:rPr lang="en-US" b="1" dirty="0" smtClean="0">
                <a:solidFill>
                  <a:srgbClr val="002060"/>
                </a:solidFill>
              </a:rPr>
              <a:t>Publications Committee</a:t>
            </a:r>
          </a:p>
          <a:p>
            <a:pPr marL="114300"/>
            <a:r>
              <a:rPr lang="en-US" dirty="0" smtClean="0">
                <a:solidFill>
                  <a:srgbClr val="002060"/>
                </a:solidFill>
              </a:rPr>
              <a:t>Charles V. Douglas, JD, CFP®, AEP®, Chair</a:t>
            </a:r>
          </a:p>
          <a:p>
            <a:endParaRPr lang="en-US" dirty="0"/>
          </a:p>
        </p:txBody>
      </p:sp>
      <p:sp>
        <p:nvSpPr>
          <p:cNvPr id="5" name="Content Placeholder 2"/>
          <p:cNvSpPr txBox="1">
            <a:spLocks/>
          </p:cNvSpPr>
          <p:nvPr/>
        </p:nvSpPr>
        <p:spPr>
          <a:xfrm>
            <a:off x="4419600" y="1981200"/>
            <a:ext cx="4038600" cy="19050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b="1" dirty="0" smtClean="0">
                <a:solidFill>
                  <a:srgbClr val="002060"/>
                </a:solidFill>
              </a:rPr>
              <a:t>Thomas D</a:t>
            </a:r>
            <a:r>
              <a:rPr lang="en-US" sz="1400" b="1" dirty="0">
                <a:solidFill>
                  <a:srgbClr val="002060"/>
                </a:solidFill>
              </a:rPr>
              <a:t>. Seck, JD, LL.M. (taxation), AEP</a:t>
            </a:r>
            <a:r>
              <a:rPr lang="en-US" sz="1400" b="1" dirty="0" smtClean="0">
                <a:solidFill>
                  <a:srgbClr val="002060"/>
                </a:solidFill>
              </a:rPr>
              <a:t>®</a:t>
            </a:r>
          </a:p>
          <a:p>
            <a:pPr marL="114300" indent="0">
              <a:buNone/>
            </a:pPr>
            <a:r>
              <a:rPr lang="en-US" sz="1400" dirty="0" smtClean="0">
                <a:solidFill>
                  <a:srgbClr val="002060"/>
                </a:solidFill>
              </a:rPr>
              <a:t>Costa Mesa, CA</a:t>
            </a:r>
          </a:p>
          <a:p>
            <a:pPr marL="114300" indent="0">
              <a:buNone/>
            </a:pPr>
            <a:endParaRPr lang="en-US" sz="1400" b="1" dirty="0">
              <a:solidFill>
                <a:srgbClr val="002060"/>
              </a:solidFill>
            </a:endParaRPr>
          </a:p>
          <a:p>
            <a:pPr marL="114300" indent="0">
              <a:buNone/>
            </a:pPr>
            <a:r>
              <a:rPr lang="en-US" sz="1400" b="1" dirty="0" smtClean="0">
                <a:solidFill>
                  <a:srgbClr val="002060"/>
                </a:solidFill>
              </a:rPr>
              <a:t>Martin M</a:t>
            </a:r>
            <a:r>
              <a:rPr lang="en-US" sz="1400" b="1" dirty="0">
                <a:solidFill>
                  <a:srgbClr val="002060"/>
                </a:solidFill>
              </a:rPr>
              <a:t>. </a:t>
            </a:r>
            <a:r>
              <a:rPr lang="en-US" sz="1400" b="1" dirty="0" err="1">
                <a:solidFill>
                  <a:srgbClr val="002060"/>
                </a:solidFill>
              </a:rPr>
              <a:t>Shenmkan</a:t>
            </a:r>
            <a:r>
              <a:rPr lang="en-US" sz="1400" b="1" dirty="0">
                <a:solidFill>
                  <a:srgbClr val="002060"/>
                </a:solidFill>
              </a:rPr>
              <a:t>, CPA, PFS, MBA, JD, AEP® (Distinguished)</a:t>
            </a:r>
          </a:p>
          <a:p>
            <a:pPr marL="114300" indent="0">
              <a:buNone/>
            </a:pPr>
            <a:r>
              <a:rPr lang="en-US" sz="1400" dirty="0" smtClean="0">
                <a:solidFill>
                  <a:srgbClr val="002060"/>
                </a:solidFill>
              </a:rPr>
              <a:t>Tenafly, NJ</a:t>
            </a:r>
            <a:endParaRPr lang="en-US" sz="1400" dirty="0">
              <a:solidFill>
                <a:srgbClr val="002060"/>
              </a:solidFill>
            </a:endParaRPr>
          </a:p>
        </p:txBody>
      </p:sp>
      <p:cxnSp>
        <p:nvCxnSpPr>
          <p:cNvPr id="7" name="Straight Connector 6"/>
          <p:cNvCxnSpPr/>
          <p:nvPr/>
        </p:nvCxnSpPr>
        <p:spPr>
          <a:xfrm>
            <a:off x="533400" y="1905000"/>
            <a:ext cx="76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2143" y="4343400"/>
            <a:ext cx="7391400" cy="923330"/>
          </a:xfrm>
          <a:prstGeom prst="rect">
            <a:avLst/>
          </a:prstGeom>
          <a:noFill/>
        </p:spPr>
        <p:txBody>
          <a:bodyPr wrap="square" rtlCol="0">
            <a:spAutoFit/>
          </a:bodyPr>
          <a:lstStyle/>
          <a:p>
            <a:pPr marL="114300" indent="0">
              <a:buNone/>
            </a:pPr>
            <a:r>
              <a:rPr lang="en-US" b="1" dirty="0" smtClean="0">
                <a:solidFill>
                  <a:srgbClr val="002060"/>
                </a:solidFill>
              </a:rPr>
              <a:t>Website &amp; Technology Committee</a:t>
            </a:r>
          </a:p>
          <a:p>
            <a:pPr marL="114300"/>
            <a:r>
              <a:rPr lang="en-US" dirty="0" smtClean="0">
                <a:solidFill>
                  <a:srgbClr val="002060"/>
                </a:solidFill>
              </a:rPr>
              <a:t>Robert P. Goodman, CPA, AEP®, CFP®, Chair</a:t>
            </a:r>
          </a:p>
          <a:p>
            <a:endParaRPr lang="en-US" dirty="0"/>
          </a:p>
        </p:txBody>
      </p:sp>
      <p:cxnSp>
        <p:nvCxnSpPr>
          <p:cNvPr id="9" name="Straight Connector 8"/>
          <p:cNvCxnSpPr/>
          <p:nvPr/>
        </p:nvCxnSpPr>
        <p:spPr>
          <a:xfrm>
            <a:off x="457200" y="4953000"/>
            <a:ext cx="762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83029" y="5105400"/>
            <a:ext cx="3848100" cy="11430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b="1" dirty="0">
                <a:solidFill>
                  <a:srgbClr val="002060"/>
                </a:solidFill>
              </a:rPr>
              <a:t>Dan H. Florence, JD, AEP®, CTFA</a:t>
            </a:r>
          </a:p>
          <a:p>
            <a:pPr marL="114300" indent="0">
              <a:buNone/>
            </a:pPr>
            <a:r>
              <a:rPr lang="en-US" sz="1400" dirty="0" smtClean="0">
                <a:solidFill>
                  <a:srgbClr val="002060"/>
                </a:solidFill>
              </a:rPr>
              <a:t>Nacogdoches</a:t>
            </a:r>
            <a:r>
              <a:rPr lang="en-US" sz="1400" dirty="0">
                <a:solidFill>
                  <a:srgbClr val="002060"/>
                </a:solidFill>
              </a:rPr>
              <a:t>, TX</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150" dirty="0" smtClean="0">
                <a:solidFill>
                  <a:srgbClr val="002060"/>
                </a:solidFill>
              </a:rPr>
              <a:t> </a:t>
            </a:r>
          </a:p>
          <a:p>
            <a:pPr marL="114300" indent="0">
              <a:buFont typeface="Arial" pitchFamily="34" charset="0"/>
              <a:buNone/>
            </a:pPr>
            <a:endParaRPr lang="en-US" sz="1400" dirty="0">
              <a:solidFill>
                <a:srgbClr val="002060"/>
              </a:solidFill>
            </a:endParaRPr>
          </a:p>
        </p:txBody>
      </p:sp>
      <p:sp>
        <p:nvSpPr>
          <p:cNvPr id="12" name="Content Placeholder 2"/>
          <p:cNvSpPr txBox="1">
            <a:spLocks/>
          </p:cNvSpPr>
          <p:nvPr/>
        </p:nvSpPr>
        <p:spPr>
          <a:xfrm>
            <a:off x="4514850" y="5105400"/>
            <a:ext cx="3848100" cy="11430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1400" b="1" dirty="0">
                <a:solidFill>
                  <a:srgbClr val="002060"/>
                </a:solidFill>
              </a:rPr>
              <a:t>Laura Malone, CAP®</a:t>
            </a:r>
          </a:p>
          <a:p>
            <a:pPr marL="114300" indent="0">
              <a:buNone/>
            </a:pPr>
            <a:r>
              <a:rPr lang="en-US" sz="1400" dirty="0">
                <a:solidFill>
                  <a:srgbClr val="002060"/>
                </a:solidFill>
              </a:rPr>
              <a:t>Hudson, OH</a:t>
            </a:r>
          </a:p>
          <a:p>
            <a:pPr marL="114300" indent="0">
              <a:buFont typeface="Arial" pitchFamily="34" charset="0"/>
              <a:buNone/>
            </a:pPr>
            <a:r>
              <a:rPr lang="en-US" sz="1400" dirty="0" smtClean="0">
                <a:solidFill>
                  <a:srgbClr val="002060"/>
                </a:solidFill>
              </a:rPr>
              <a:t> </a:t>
            </a:r>
          </a:p>
          <a:p>
            <a:pPr marL="114300" indent="0">
              <a:buFont typeface="Arial" pitchFamily="34" charset="0"/>
              <a:buNone/>
            </a:pPr>
            <a:r>
              <a:rPr lang="en-US" sz="1150" dirty="0" smtClean="0">
                <a:solidFill>
                  <a:srgbClr val="002060"/>
                </a:solidFill>
              </a:rPr>
              <a:t> </a:t>
            </a:r>
          </a:p>
          <a:p>
            <a:pPr marL="114300" indent="0">
              <a:buFont typeface="Arial" pitchFamily="34" charset="0"/>
              <a:buNone/>
            </a:pPr>
            <a:endParaRPr lang="en-US" sz="1400" dirty="0">
              <a:solidFill>
                <a:srgbClr val="002060"/>
              </a:solidFill>
            </a:endParaRPr>
          </a:p>
        </p:txBody>
      </p:sp>
    </p:spTree>
    <p:extLst>
      <p:ext uri="{BB962C8B-B14F-4D97-AF65-F5344CB8AC3E}">
        <p14:creationId xmlns:p14="http://schemas.microsoft.com/office/powerpoint/2010/main" val="400726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620000" cy="1143000"/>
          </a:xfrm>
        </p:spPr>
        <p:txBody>
          <a:bodyPr/>
          <a:lstStyle/>
          <a:p>
            <a:pPr algn="ctr"/>
            <a:r>
              <a:rPr lang="en-US" b="1" dirty="0" smtClean="0"/>
              <a:t>Retiring Board Member</a:t>
            </a:r>
            <a:endParaRPr lang="en-US" b="1" dirty="0"/>
          </a:p>
        </p:txBody>
      </p:sp>
      <p:sp>
        <p:nvSpPr>
          <p:cNvPr id="6" name="Content Placeholder 5"/>
          <p:cNvSpPr>
            <a:spLocks noGrp="1"/>
          </p:cNvSpPr>
          <p:nvPr>
            <p:ph idx="1"/>
          </p:nvPr>
        </p:nvSpPr>
        <p:spPr>
          <a:xfrm>
            <a:off x="457200" y="5257800"/>
            <a:ext cx="7620000" cy="914400"/>
          </a:xfrm>
        </p:spPr>
        <p:txBody>
          <a:bodyPr>
            <a:normAutofit/>
          </a:bodyPr>
          <a:lstStyle/>
          <a:p>
            <a:pPr marL="114300" indent="0" algn="ctr">
              <a:buNone/>
            </a:pPr>
            <a:r>
              <a:rPr lang="en-US" sz="4400" dirty="0" smtClean="0">
                <a:solidFill>
                  <a:srgbClr val="002060"/>
                </a:solidFill>
              </a:rPr>
              <a:t>Clark B. McCleary</a:t>
            </a:r>
            <a:endParaRPr lang="en-US" sz="4400" dirty="0">
              <a:solidFill>
                <a:srgbClr val="00206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56433"/>
            <a:ext cx="2409825" cy="296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21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Election</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19200" y="1295400"/>
            <a:ext cx="6629400" cy="498475"/>
          </a:xfrm>
        </p:spPr>
        <p:txBody>
          <a:bodyPr/>
          <a:lstStyle/>
          <a:p>
            <a:r>
              <a:rPr lang="en-US" dirty="0" smtClean="0">
                <a:solidFill>
                  <a:srgbClr val="002060"/>
                </a:solidFill>
              </a:rPr>
              <a:t>Three Appointments, Board Term Expiring December 2014</a:t>
            </a:r>
            <a:endParaRPr lang="en-US" dirty="0">
              <a:solidFill>
                <a:srgbClr val="002060"/>
              </a:solidFill>
            </a:endParaRPr>
          </a:p>
        </p:txBody>
      </p:sp>
      <p:sp>
        <p:nvSpPr>
          <p:cNvPr id="6" name="Content Placeholder 5"/>
          <p:cNvSpPr>
            <a:spLocks noGrp="1"/>
          </p:cNvSpPr>
          <p:nvPr>
            <p:ph sz="half" idx="2"/>
          </p:nvPr>
        </p:nvSpPr>
        <p:spPr>
          <a:xfrm>
            <a:off x="609600" y="1828800"/>
            <a:ext cx="7467600" cy="4343400"/>
          </a:xfrm>
        </p:spPr>
        <p:txBody>
          <a:bodyPr>
            <a:normAutofit/>
          </a:bodyPr>
          <a:lstStyle/>
          <a:p>
            <a:pPr marL="114300" indent="0" algn="ctr">
              <a:buNone/>
            </a:pPr>
            <a:endParaRPr lang="en-US" sz="1800" b="1" dirty="0" smtClean="0">
              <a:solidFill>
                <a:srgbClr val="002060"/>
              </a:solidFill>
            </a:endParaRPr>
          </a:p>
          <a:p>
            <a:pPr marL="114300" indent="0" algn="ctr">
              <a:buNone/>
            </a:pPr>
            <a:r>
              <a:rPr lang="en-US" sz="1800" b="1" dirty="0" smtClean="0">
                <a:solidFill>
                  <a:srgbClr val="002060"/>
                </a:solidFill>
              </a:rPr>
              <a:t>Susan </a:t>
            </a:r>
            <a:r>
              <a:rPr lang="en-US" sz="1800" b="1" dirty="0">
                <a:solidFill>
                  <a:srgbClr val="002060"/>
                </a:solidFill>
              </a:rPr>
              <a:t>P. Rounds, JD, CPA, LL.M. (taxation), AEP®</a:t>
            </a:r>
          </a:p>
          <a:p>
            <a:pPr marL="114300" indent="0" algn="ctr">
              <a:buNone/>
            </a:pPr>
            <a:r>
              <a:rPr lang="en-US" sz="1800" dirty="0" smtClean="0">
                <a:solidFill>
                  <a:srgbClr val="002060"/>
                </a:solidFill>
              </a:rPr>
              <a:t>Wells Fargo </a:t>
            </a:r>
            <a:r>
              <a:rPr lang="en-US" sz="1800" dirty="0">
                <a:solidFill>
                  <a:srgbClr val="002060"/>
                </a:solidFill>
              </a:rPr>
              <a:t>• </a:t>
            </a:r>
            <a:r>
              <a:rPr lang="en-US" sz="1800" dirty="0" smtClean="0">
                <a:solidFill>
                  <a:srgbClr val="002060"/>
                </a:solidFill>
              </a:rPr>
              <a:t>Atlanta</a:t>
            </a:r>
            <a:r>
              <a:rPr lang="en-US" sz="1800" dirty="0">
                <a:solidFill>
                  <a:srgbClr val="002060"/>
                </a:solidFill>
              </a:rPr>
              <a:t>, GA</a:t>
            </a:r>
          </a:p>
          <a:p>
            <a:pPr marL="114300" indent="0" algn="ctr">
              <a:buNone/>
            </a:pPr>
            <a:r>
              <a:rPr lang="en-US" sz="1800" dirty="0" smtClean="0">
                <a:solidFill>
                  <a:srgbClr val="002060"/>
                </a:solidFill>
              </a:rPr>
              <a:t>Category: Attorney</a:t>
            </a:r>
          </a:p>
          <a:p>
            <a:pPr marL="114300" indent="0" algn="ctr">
              <a:buNone/>
            </a:pPr>
            <a:endParaRPr lang="en-US" sz="1800" b="1" dirty="0" smtClean="0">
              <a:solidFill>
                <a:srgbClr val="002060"/>
              </a:solidFill>
            </a:endParaRPr>
          </a:p>
          <a:p>
            <a:pPr marL="114300" indent="0" algn="ctr">
              <a:buNone/>
            </a:pPr>
            <a:r>
              <a:rPr lang="en-US" sz="1800" b="1" dirty="0">
                <a:solidFill>
                  <a:srgbClr val="002060"/>
                </a:solidFill>
              </a:rPr>
              <a:t> Paul J. Pantano, CLU®, </a:t>
            </a:r>
            <a:r>
              <a:rPr lang="en-US" sz="1800" b="1" dirty="0" err="1">
                <a:solidFill>
                  <a:srgbClr val="002060"/>
                </a:solidFill>
              </a:rPr>
              <a:t>ChFC</a:t>
            </a:r>
            <a:r>
              <a:rPr lang="en-US" sz="1800" b="1" dirty="0">
                <a:solidFill>
                  <a:srgbClr val="002060"/>
                </a:solidFill>
              </a:rPr>
              <a:t>®, AEP®, CASL, MSFS</a:t>
            </a:r>
          </a:p>
          <a:p>
            <a:pPr marL="114300" indent="0" algn="ctr">
              <a:buNone/>
            </a:pPr>
            <a:r>
              <a:rPr lang="en-US" sz="1800" dirty="0">
                <a:solidFill>
                  <a:srgbClr val="002060"/>
                </a:solidFill>
              </a:rPr>
              <a:t>The </a:t>
            </a:r>
            <a:r>
              <a:rPr lang="en-US" sz="1800" dirty="0" err="1">
                <a:solidFill>
                  <a:srgbClr val="002060"/>
                </a:solidFill>
              </a:rPr>
              <a:t>Luttner</a:t>
            </a:r>
            <a:r>
              <a:rPr lang="en-US" sz="1800" dirty="0">
                <a:solidFill>
                  <a:srgbClr val="002060"/>
                </a:solidFill>
              </a:rPr>
              <a:t> Financial Group, Ltd. • Pittsburgh, </a:t>
            </a:r>
            <a:r>
              <a:rPr lang="en-US" sz="1800" dirty="0" smtClean="0">
                <a:solidFill>
                  <a:srgbClr val="002060"/>
                </a:solidFill>
              </a:rPr>
              <a:t>PA</a:t>
            </a:r>
          </a:p>
          <a:p>
            <a:pPr marL="114300" indent="0" algn="ctr">
              <a:buNone/>
            </a:pPr>
            <a:r>
              <a:rPr lang="en-US" sz="1800" dirty="0" smtClean="0">
                <a:solidFill>
                  <a:srgbClr val="002060"/>
                </a:solidFill>
              </a:rPr>
              <a:t>Category: CFP®, </a:t>
            </a:r>
            <a:r>
              <a:rPr lang="en-US" sz="1800" dirty="0" err="1" smtClean="0">
                <a:solidFill>
                  <a:srgbClr val="002060"/>
                </a:solidFill>
              </a:rPr>
              <a:t>ChFC</a:t>
            </a:r>
            <a:r>
              <a:rPr lang="en-US" sz="1800" dirty="0" smtClean="0">
                <a:solidFill>
                  <a:srgbClr val="002060"/>
                </a:solidFill>
              </a:rPr>
              <a:t>®, AEP®</a:t>
            </a:r>
          </a:p>
          <a:p>
            <a:pPr marL="114300" indent="0" algn="ctr">
              <a:buNone/>
            </a:pPr>
            <a:endParaRPr lang="en-US" sz="1800" dirty="0">
              <a:solidFill>
                <a:srgbClr val="002060"/>
              </a:solidFill>
            </a:endParaRPr>
          </a:p>
          <a:p>
            <a:pPr marL="114300" indent="0" algn="ctr">
              <a:buNone/>
            </a:pPr>
            <a:r>
              <a:rPr lang="en-US" sz="1800" b="1" dirty="0" smtClean="0">
                <a:solidFill>
                  <a:srgbClr val="002060"/>
                </a:solidFill>
              </a:rPr>
              <a:t>John C</a:t>
            </a:r>
            <a:r>
              <a:rPr lang="en-US" sz="1800" b="1" dirty="0">
                <a:solidFill>
                  <a:srgbClr val="002060"/>
                </a:solidFill>
              </a:rPr>
              <a:t>. </a:t>
            </a:r>
            <a:r>
              <a:rPr lang="en-US" sz="1800" b="1" dirty="0" smtClean="0">
                <a:solidFill>
                  <a:srgbClr val="002060"/>
                </a:solidFill>
              </a:rPr>
              <a:t>Scott, </a:t>
            </a:r>
            <a:r>
              <a:rPr lang="en-US" sz="1800" b="1" dirty="0">
                <a:solidFill>
                  <a:srgbClr val="002060"/>
                </a:solidFill>
              </a:rPr>
              <a:t>CPA/ABV, AEP</a:t>
            </a:r>
            <a:r>
              <a:rPr lang="en-US" sz="1800" b="1" dirty="0" smtClean="0">
                <a:solidFill>
                  <a:srgbClr val="002060"/>
                </a:solidFill>
              </a:rPr>
              <a:t>®</a:t>
            </a:r>
          </a:p>
          <a:p>
            <a:pPr marL="114300" indent="0" algn="ctr">
              <a:buNone/>
            </a:pPr>
            <a:r>
              <a:rPr lang="en-US" sz="1800" dirty="0">
                <a:solidFill>
                  <a:srgbClr val="002060"/>
                </a:solidFill>
              </a:rPr>
              <a:t>Anders </a:t>
            </a:r>
            <a:r>
              <a:rPr lang="en-US" sz="1800" dirty="0" err="1">
                <a:solidFill>
                  <a:srgbClr val="002060"/>
                </a:solidFill>
              </a:rPr>
              <a:t>Minkler</a:t>
            </a:r>
            <a:r>
              <a:rPr lang="en-US" sz="1800" dirty="0">
                <a:solidFill>
                  <a:srgbClr val="002060"/>
                </a:solidFill>
              </a:rPr>
              <a:t> Huber &amp; Helm </a:t>
            </a:r>
            <a:r>
              <a:rPr lang="en-US" sz="1800" dirty="0" smtClean="0">
                <a:solidFill>
                  <a:srgbClr val="002060"/>
                </a:solidFill>
              </a:rPr>
              <a:t>LLP • St. Louis, MO</a:t>
            </a:r>
          </a:p>
          <a:p>
            <a:pPr marL="114300" indent="0" algn="ctr">
              <a:buNone/>
            </a:pPr>
            <a:r>
              <a:rPr lang="en-US" sz="1800" dirty="0" smtClean="0">
                <a:solidFill>
                  <a:srgbClr val="002060"/>
                </a:solidFill>
              </a:rPr>
              <a:t>Category: CPA</a:t>
            </a:r>
          </a:p>
          <a:p>
            <a:pPr marL="114300" indent="0" algn="ctr">
              <a:buNone/>
            </a:pPr>
            <a:endParaRPr lang="en-US" sz="1800" dirty="0">
              <a:solidFill>
                <a:srgbClr val="002060"/>
              </a:solidFill>
            </a:endParaRPr>
          </a:p>
          <a:p>
            <a:pPr marL="114300" indent="0" algn="ctr">
              <a:buNone/>
            </a:pPr>
            <a:endParaRPr lang="en-US" sz="1800" dirty="0">
              <a:solidFill>
                <a:srgbClr val="002060"/>
              </a:solidFill>
            </a:endParaRPr>
          </a:p>
          <a:p>
            <a:pPr marL="114300" indent="0">
              <a:buNone/>
            </a:pPr>
            <a:endParaRPr lang="en-US" sz="1800" dirty="0"/>
          </a:p>
          <a:p>
            <a:pPr marL="114300" indent="0">
              <a:buNone/>
            </a:pPr>
            <a:endParaRPr lang="en-US" sz="1800" dirty="0"/>
          </a:p>
        </p:txBody>
      </p:sp>
    </p:spTree>
    <p:extLst>
      <p:ext uri="{BB962C8B-B14F-4D97-AF65-F5344CB8AC3E}">
        <p14:creationId xmlns:p14="http://schemas.microsoft.com/office/powerpoint/2010/main" val="106297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Election</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143000" y="1295400"/>
            <a:ext cx="6172200" cy="498475"/>
          </a:xfrm>
        </p:spPr>
        <p:txBody>
          <a:bodyPr/>
          <a:lstStyle/>
          <a:p>
            <a:r>
              <a:rPr lang="en-US" dirty="0" smtClean="0">
                <a:solidFill>
                  <a:srgbClr val="002060"/>
                </a:solidFill>
              </a:rPr>
              <a:t>Board Term Expiring December 2016</a:t>
            </a:r>
            <a:endParaRPr lang="en-US" dirty="0">
              <a:solidFill>
                <a:srgbClr val="002060"/>
              </a:solidFill>
            </a:endParaRPr>
          </a:p>
        </p:txBody>
      </p:sp>
      <p:sp>
        <p:nvSpPr>
          <p:cNvPr id="6" name="Content Placeholder 5"/>
          <p:cNvSpPr>
            <a:spLocks noGrp="1"/>
          </p:cNvSpPr>
          <p:nvPr>
            <p:ph sz="half" idx="2"/>
          </p:nvPr>
        </p:nvSpPr>
        <p:spPr>
          <a:xfrm>
            <a:off x="609600" y="1828800"/>
            <a:ext cx="7467600" cy="4876800"/>
          </a:xfrm>
        </p:spPr>
        <p:txBody>
          <a:bodyPr>
            <a:normAutofit fontScale="85000" lnSpcReduction="20000"/>
          </a:bodyPr>
          <a:lstStyle/>
          <a:p>
            <a:pPr marL="114300" indent="0" algn="ctr">
              <a:buNone/>
            </a:pPr>
            <a:endParaRPr lang="en-US" sz="1800" b="1" dirty="0" smtClean="0">
              <a:solidFill>
                <a:srgbClr val="002060"/>
              </a:solidFill>
            </a:endParaRPr>
          </a:p>
          <a:p>
            <a:pPr marL="114300" indent="0" algn="ctr">
              <a:buNone/>
            </a:pPr>
            <a:r>
              <a:rPr lang="en-US" sz="1800" b="1" dirty="0">
                <a:solidFill>
                  <a:srgbClr val="002060"/>
                </a:solidFill>
              </a:rPr>
              <a:t> William D. Kirchick, Esq., AEP®</a:t>
            </a:r>
          </a:p>
          <a:p>
            <a:pPr marL="114300" indent="0" algn="ctr">
              <a:buNone/>
            </a:pPr>
            <a:r>
              <a:rPr lang="en-US" sz="1800" dirty="0">
                <a:solidFill>
                  <a:srgbClr val="002060"/>
                </a:solidFill>
              </a:rPr>
              <a:t>Bingham </a:t>
            </a:r>
            <a:r>
              <a:rPr lang="en-US" sz="1800" dirty="0" err="1">
                <a:solidFill>
                  <a:srgbClr val="002060"/>
                </a:solidFill>
              </a:rPr>
              <a:t>McCutchen</a:t>
            </a:r>
            <a:r>
              <a:rPr lang="en-US" sz="1800" dirty="0">
                <a:solidFill>
                  <a:srgbClr val="002060"/>
                </a:solidFill>
              </a:rPr>
              <a:t> LLP • Boston, MA</a:t>
            </a:r>
          </a:p>
          <a:p>
            <a:pPr marL="114300" indent="0" algn="ctr">
              <a:buNone/>
            </a:pPr>
            <a:r>
              <a:rPr lang="en-US" sz="1800" dirty="0" smtClean="0">
                <a:solidFill>
                  <a:srgbClr val="002060"/>
                </a:solidFill>
              </a:rPr>
              <a:t>Category: Attorney</a:t>
            </a:r>
          </a:p>
          <a:p>
            <a:pPr marL="114300" indent="0" algn="ctr">
              <a:buNone/>
            </a:pPr>
            <a:endParaRPr lang="en-US" sz="1800" dirty="0">
              <a:solidFill>
                <a:srgbClr val="002060"/>
              </a:solidFill>
            </a:endParaRPr>
          </a:p>
          <a:p>
            <a:pPr marL="114300" indent="0" algn="ctr">
              <a:buNone/>
            </a:pPr>
            <a:r>
              <a:rPr lang="en-US" sz="1800" b="1" dirty="0" smtClean="0">
                <a:solidFill>
                  <a:srgbClr val="002060"/>
                </a:solidFill>
              </a:rPr>
              <a:t>Jeffrey M</a:t>
            </a:r>
            <a:r>
              <a:rPr lang="en-US" sz="1800" b="1" dirty="0">
                <a:solidFill>
                  <a:srgbClr val="002060"/>
                </a:solidFill>
              </a:rPr>
              <a:t>. Turner, CFP®, CLU®, </a:t>
            </a:r>
            <a:r>
              <a:rPr lang="en-US" sz="1800" b="1" dirty="0" err="1">
                <a:solidFill>
                  <a:srgbClr val="002060"/>
                </a:solidFill>
              </a:rPr>
              <a:t>ChFC</a:t>
            </a:r>
            <a:r>
              <a:rPr lang="en-US" sz="1800" b="1" dirty="0">
                <a:solidFill>
                  <a:srgbClr val="002060"/>
                </a:solidFill>
              </a:rPr>
              <a:t>®, MBA, AEP</a:t>
            </a:r>
            <a:r>
              <a:rPr lang="en-US" sz="1800" b="1" dirty="0" smtClean="0">
                <a:solidFill>
                  <a:srgbClr val="002060"/>
                </a:solidFill>
              </a:rPr>
              <a:t>®</a:t>
            </a:r>
          </a:p>
          <a:p>
            <a:pPr marL="114300" indent="0" algn="ctr">
              <a:buNone/>
            </a:pPr>
            <a:r>
              <a:rPr lang="en-US" sz="1800" dirty="0">
                <a:solidFill>
                  <a:srgbClr val="002060"/>
                </a:solidFill>
              </a:rPr>
              <a:t>Capital Financial Group, </a:t>
            </a:r>
            <a:r>
              <a:rPr lang="en-US" sz="1800" dirty="0" smtClean="0">
                <a:solidFill>
                  <a:srgbClr val="002060"/>
                </a:solidFill>
              </a:rPr>
              <a:t>LLC • Chattanooga, TN</a:t>
            </a:r>
          </a:p>
          <a:p>
            <a:pPr marL="114300" indent="0" algn="ctr">
              <a:buNone/>
            </a:pPr>
            <a:r>
              <a:rPr lang="en-US" sz="1800" dirty="0" smtClean="0">
                <a:solidFill>
                  <a:srgbClr val="002060"/>
                </a:solidFill>
              </a:rPr>
              <a:t>Category: CLU®</a:t>
            </a:r>
            <a:endParaRPr lang="en-US" sz="1800" dirty="0">
              <a:solidFill>
                <a:srgbClr val="002060"/>
              </a:solidFill>
            </a:endParaRPr>
          </a:p>
          <a:p>
            <a:pPr marL="114300" indent="0" algn="ctr">
              <a:buNone/>
            </a:pPr>
            <a:endParaRPr lang="en-US" sz="1800" dirty="0" smtClean="0">
              <a:solidFill>
                <a:srgbClr val="002060"/>
              </a:solidFill>
            </a:endParaRPr>
          </a:p>
          <a:p>
            <a:pPr marL="114300" indent="0" algn="ctr">
              <a:buNone/>
            </a:pPr>
            <a:r>
              <a:rPr lang="en-US" sz="1800" b="1" dirty="0">
                <a:solidFill>
                  <a:srgbClr val="002060"/>
                </a:solidFill>
              </a:rPr>
              <a:t> Christopher P. Jakyma, JD, CTFA, AEP®</a:t>
            </a:r>
          </a:p>
          <a:p>
            <a:pPr marL="114300" indent="0" algn="ctr">
              <a:buNone/>
            </a:pPr>
            <a:r>
              <a:rPr lang="en-US" sz="1800" dirty="0">
                <a:solidFill>
                  <a:srgbClr val="002060"/>
                </a:solidFill>
              </a:rPr>
              <a:t>First Merit Wealth Management Services • Medina, OH</a:t>
            </a:r>
          </a:p>
          <a:p>
            <a:pPr marL="114300" indent="0" algn="ctr">
              <a:buNone/>
            </a:pPr>
            <a:r>
              <a:rPr lang="en-US" sz="1800" dirty="0" smtClean="0">
                <a:solidFill>
                  <a:srgbClr val="002060"/>
                </a:solidFill>
              </a:rPr>
              <a:t>Category: </a:t>
            </a:r>
            <a:r>
              <a:rPr lang="en-US" sz="1800" dirty="0">
                <a:solidFill>
                  <a:srgbClr val="002060"/>
                </a:solidFill>
              </a:rPr>
              <a:t>Category: CFP®, </a:t>
            </a:r>
            <a:r>
              <a:rPr lang="en-US" sz="1800" dirty="0" err="1">
                <a:solidFill>
                  <a:srgbClr val="002060"/>
                </a:solidFill>
              </a:rPr>
              <a:t>ChFC</a:t>
            </a:r>
            <a:r>
              <a:rPr lang="en-US" sz="1800" dirty="0">
                <a:solidFill>
                  <a:srgbClr val="002060"/>
                </a:solidFill>
              </a:rPr>
              <a:t>®, AEP</a:t>
            </a:r>
            <a:r>
              <a:rPr lang="en-US" sz="1800" dirty="0" smtClean="0">
                <a:solidFill>
                  <a:srgbClr val="002060"/>
                </a:solidFill>
              </a:rPr>
              <a:t>®</a:t>
            </a:r>
          </a:p>
          <a:p>
            <a:pPr marL="114300" indent="0" algn="ctr">
              <a:buNone/>
            </a:pPr>
            <a:endParaRPr lang="en-US" sz="1800" dirty="0">
              <a:solidFill>
                <a:srgbClr val="002060"/>
              </a:solidFill>
            </a:endParaRPr>
          </a:p>
          <a:p>
            <a:pPr marL="114300" indent="0" algn="ctr">
              <a:buNone/>
            </a:pPr>
            <a:r>
              <a:rPr lang="en-US" sz="1800" b="1" dirty="0">
                <a:solidFill>
                  <a:srgbClr val="002060"/>
                </a:solidFill>
              </a:rPr>
              <a:t>John P. Garniewski, Jr., CPA/PFS, CFP®, AEP®</a:t>
            </a:r>
          </a:p>
          <a:p>
            <a:pPr marL="114300" indent="0" algn="ctr">
              <a:buNone/>
            </a:pPr>
            <a:r>
              <a:rPr lang="en-US" sz="1800" dirty="0">
                <a:solidFill>
                  <a:srgbClr val="002060"/>
                </a:solidFill>
              </a:rPr>
              <a:t>Wilmington Family Office • Wilmington, DE</a:t>
            </a:r>
          </a:p>
          <a:p>
            <a:pPr marL="114300" indent="0" algn="ctr">
              <a:buNone/>
            </a:pPr>
            <a:r>
              <a:rPr lang="en-US" sz="1800" dirty="0" smtClean="0">
                <a:solidFill>
                  <a:srgbClr val="002060"/>
                </a:solidFill>
              </a:rPr>
              <a:t>Category: CPA</a:t>
            </a:r>
          </a:p>
          <a:p>
            <a:pPr marL="114300" indent="0" algn="ctr">
              <a:buNone/>
            </a:pPr>
            <a:endParaRPr lang="en-US" sz="1800" dirty="0">
              <a:solidFill>
                <a:srgbClr val="002060"/>
              </a:solidFill>
            </a:endParaRPr>
          </a:p>
          <a:p>
            <a:pPr marL="114300" indent="0" algn="ctr">
              <a:buNone/>
            </a:pPr>
            <a:r>
              <a:rPr lang="en-US" sz="1800" b="1" dirty="0">
                <a:solidFill>
                  <a:srgbClr val="002060"/>
                </a:solidFill>
              </a:rPr>
              <a:t>M. Eileen Dougherty, CTFA, CFP®, AEP®, </a:t>
            </a:r>
            <a:r>
              <a:rPr lang="en-US" sz="1800" b="1" dirty="0" err="1">
                <a:solidFill>
                  <a:srgbClr val="002060"/>
                </a:solidFill>
              </a:rPr>
              <a:t>ChFC</a:t>
            </a:r>
            <a:r>
              <a:rPr lang="en-US" sz="1800" b="1" dirty="0">
                <a:solidFill>
                  <a:srgbClr val="002060"/>
                </a:solidFill>
              </a:rPr>
              <a:t>®</a:t>
            </a:r>
          </a:p>
          <a:p>
            <a:pPr marL="114300" indent="0" algn="ctr">
              <a:buNone/>
            </a:pPr>
            <a:r>
              <a:rPr lang="en-US" sz="1800" dirty="0">
                <a:solidFill>
                  <a:srgbClr val="002060"/>
                </a:solidFill>
              </a:rPr>
              <a:t>Hawthorn - PNC Family Wealth • Philadelphia, </a:t>
            </a:r>
            <a:r>
              <a:rPr lang="en-US" sz="1800" dirty="0" smtClean="0">
                <a:solidFill>
                  <a:srgbClr val="002060"/>
                </a:solidFill>
              </a:rPr>
              <a:t>PA</a:t>
            </a:r>
          </a:p>
          <a:p>
            <a:pPr marL="114300" indent="0" algn="ctr">
              <a:buNone/>
            </a:pPr>
            <a:r>
              <a:rPr lang="en-US" sz="1800" dirty="0" smtClean="0">
                <a:solidFill>
                  <a:srgbClr val="002060"/>
                </a:solidFill>
              </a:rPr>
              <a:t>Category: Trust Officer</a:t>
            </a:r>
            <a:endParaRPr lang="en-US" sz="1800" dirty="0">
              <a:solidFill>
                <a:srgbClr val="002060"/>
              </a:solidFill>
            </a:endParaRPr>
          </a:p>
          <a:p>
            <a:pPr marL="114300" indent="0" algn="ctr">
              <a:buNone/>
            </a:pPr>
            <a:endParaRPr lang="en-US" sz="1800" dirty="0">
              <a:solidFill>
                <a:srgbClr val="002060"/>
              </a:solidFill>
            </a:endParaRPr>
          </a:p>
          <a:p>
            <a:pPr marL="114300" indent="0" algn="ctr">
              <a:buNone/>
            </a:pPr>
            <a:endParaRPr lang="en-US" sz="1800" dirty="0">
              <a:solidFill>
                <a:srgbClr val="002060"/>
              </a:solidFill>
            </a:endParaRPr>
          </a:p>
          <a:p>
            <a:pPr marL="114300" indent="0">
              <a:buNone/>
            </a:pPr>
            <a:endParaRPr lang="en-US" sz="1800" dirty="0"/>
          </a:p>
          <a:p>
            <a:pPr marL="114300" indent="0">
              <a:buNone/>
            </a:pPr>
            <a:endParaRPr lang="en-US" sz="1800" dirty="0"/>
          </a:p>
        </p:txBody>
      </p:sp>
    </p:spTree>
    <p:extLst>
      <p:ext uri="{BB962C8B-B14F-4D97-AF65-F5344CB8AC3E}">
        <p14:creationId xmlns:p14="http://schemas.microsoft.com/office/powerpoint/2010/main" val="152660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620000" cy="1143000"/>
          </a:xfrm>
        </p:spPr>
        <p:txBody>
          <a:bodyPr/>
          <a:lstStyle/>
          <a:p>
            <a:pPr algn="ctr"/>
            <a:r>
              <a:rPr lang="en-US" b="1" dirty="0" smtClean="0"/>
              <a:t>Election</a:t>
            </a:r>
            <a:br>
              <a:rPr lang="en-US" b="1" dirty="0" smtClean="0"/>
            </a:br>
            <a:r>
              <a:rPr lang="en-US" b="1" dirty="0" smtClean="0"/>
              <a:t>2014 Executive Committee</a:t>
            </a:r>
            <a:endParaRPr lang="en-US" b="1" dirty="0"/>
          </a:p>
        </p:txBody>
      </p:sp>
      <p:sp>
        <p:nvSpPr>
          <p:cNvPr id="6" name="Content Placeholder 5"/>
          <p:cNvSpPr>
            <a:spLocks noGrp="1"/>
          </p:cNvSpPr>
          <p:nvPr>
            <p:ph idx="1"/>
          </p:nvPr>
        </p:nvSpPr>
        <p:spPr>
          <a:xfrm>
            <a:off x="457200" y="1534886"/>
            <a:ext cx="7620000" cy="4800600"/>
          </a:xfrm>
        </p:spPr>
        <p:txBody>
          <a:bodyPr>
            <a:normAutofit lnSpcReduction="10000"/>
          </a:bodyPr>
          <a:lstStyle/>
          <a:p>
            <a:pPr marL="114300" indent="0">
              <a:buNone/>
            </a:pPr>
            <a:endParaRPr lang="en-US" dirty="0">
              <a:solidFill>
                <a:srgbClr val="002060"/>
              </a:solidFill>
            </a:endParaRPr>
          </a:p>
          <a:p>
            <a:pPr marL="114300" indent="0" algn="ctr">
              <a:buNone/>
            </a:pPr>
            <a:r>
              <a:rPr lang="en-US" b="1" dirty="0" smtClean="0">
                <a:solidFill>
                  <a:srgbClr val="002060"/>
                </a:solidFill>
              </a:rPr>
              <a:t>President-Elect</a:t>
            </a:r>
          </a:p>
          <a:p>
            <a:pPr marL="114300" indent="0" algn="ctr">
              <a:buNone/>
            </a:pPr>
            <a:r>
              <a:rPr lang="en-US" dirty="0">
                <a:solidFill>
                  <a:srgbClr val="002060"/>
                </a:solidFill>
              </a:rPr>
              <a:t>Jordon N. Rosen, CPA, MS (taxation), AEP®</a:t>
            </a:r>
          </a:p>
          <a:p>
            <a:pPr marL="114300" indent="0" algn="ctr">
              <a:buNone/>
            </a:pPr>
            <a:r>
              <a:rPr lang="en-US" dirty="0" err="1">
                <a:solidFill>
                  <a:srgbClr val="002060"/>
                </a:solidFill>
              </a:rPr>
              <a:t>Belfint</a:t>
            </a:r>
            <a:r>
              <a:rPr lang="en-US" dirty="0">
                <a:solidFill>
                  <a:srgbClr val="002060"/>
                </a:solidFill>
              </a:rPr>
              <a:t>, Lyons &amp; Shuman, CPAs • Wilmington, DE</a:t>
            </a:r>
          </a:p>
          <a:p>
            <a:pPr marL="114300" indent="0" algn="ctr">
              <a:buNone/>
            </a:pPr>
            <a:endParaRPr lang="en-US" dirty="0" smtClean="0">
              <a:solidFill>
                <a:srgbClr val="002060"/>
              </a:solidFill>
            </a:endParaRPr>
          </a:p>
          <a:p>
            <a:pPr marL="114300" indent="0" algn="ctr">
              <a:buNone/>
            </a:pPr>
            <a:r>
              <a:rPr lang="en-US" b="1" dirty="0" smtClean="0">
                <a:solidFill>
                  <a:srgbClr val="002060"/>
                </a:solidFill>
              </a:rPr>
              <a:t>Treasurer</a:t>
            </a:r>
          </a:p>
          <a:p>
            <a:pPr marL="114300" indent="0" algn="ctr">
              <a:buNone/>
            </a:pPr>
            <a:r>
              <a:rPr lang="en-US" sz="2400" b="1" dirty="0">
                <a:solidFill>
                  <a:srgbClr val="002060"/>
                </a:solidFill>
              </a:rPr>
              <a:t> </a:t>
            </a:r>
            <a:r>
              <a:rPr lang="en-US" sz="2400" dirty="0">
                <a:solidFill>
                  <a:srgbClr val="002060"/>
                </a:solidFill>
              </a:rPr>
              <a:t>Lawrence M. Lehmann, JD, AEP®</a:t>
            </a:r>
          </a:p>
          <a:p>
            <a:pPr marL="114300" indent="0" algn="ctr">
              <a:buNone/>
            </a:pPr>
            <a:r>
              <a:rPr lang="en-US" sz="2400" dirty="0">
                <a:solidFill>
                  <a:srgbClr val="002060"/>
                </a:solidFill>
              </a:rPr>
              <a:t>Lehmann Norman &amp; Marcus LC • New Orleans, LA</a:t>
            </a:r>
          </a:p>
          <a:p>
            <a:pPr marL="114300" indent="0" algn="ctr">
              <a:buNone/>
            </a:pPr>
            <a:endParaRPr lang="en-US" dirty="0">
              <a:solidFill>
                <a:srgbClr val="002060"/>
              </a:solidFill>
            </a:endParaRPr>
          </a:p>
          <a:p>
            <a:pPr marL="114300" indent="0" algn="ctr">
              <a:buNone/>
            </a:pPr>
            <a:r>
              <a:rPr lang="en-US" b="1" dirty="0" smtClean="0">
                <a:solidFill>
                  <a:srgbClr val="002060"/>
                </a:solidFill>
              </a:rPr>
              <a:t>Secretary</a:t>
            </a:r>
          </a:p>
          <a:p>
            <a:pPr marL="114300" indent="0" algn="ctr">
              <a:buNone/>
            </a:pPr>
            <a:r>
              <a:rPr lang="en-US" sz="2400" dirty="0">
                <a:solidFill>
                  <a:srgbClr val="002060"/>
                </a:solidFill>
              </a:rPr>
              <a:t> Paul S. Viren, CLU®, </a:t>
            </a:r>
            <a:r>
              <a:rPr lang="en-US" sz="2400" dirty="0" err="1">
                <a:solidFill>
                  <a:srgbClr val="002060"/>
                </a:solidFill>
              </a:rPr>
              <a:t>ChFC</a:t>
            </a:r>
            <a:r>
              <a:rPr lang="en-US" sz="2400" dirty="0">
                <a:solidFill>
                  <a:srgbClr val="002060"/>
                </a:solidFill>
              </a:rPr>
              <a:t>®, AEP®</a:t>
            </a:r>
          </a:p>
          <a:p>
            <a:pPr marL="114300" indent="0" algn="ctr">
              <a:buNone/>
            </a:pPr>
            <a:r>
              <a:rPr lang="en-US" sz="2400" dirty="0">
                <a:solidFill>
                  <a:srgbClr val="002060"/>
                </a:solidFill>
              </a:rPr>
              <a:t>Viren and Associates, Inc. • Spokane, WA</a:t>
            </a:r>
          </a:p>
          <a:p>
            <a:pPr marL="114300" indent="0">
              <a:buNone/>
            </a:pPr>
            <a:endParaRPr lang="en-US" dirty="0"/>
          </a:p>
        </p:txBody>
      </p:sp>
    </p:spTree>
    <p:extLst>
      <p:ext uri="{BB962C8B-B14F-4D97-AF65-F5344CB8AC3E}">
        <p14:creationId xmlns:p14="http://schemas.microsoft.com/office/powerpoint/2010/main" val="66141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620000" cy="1143000"/>
          </a:xfrm>
        </p:spPr>
        <p:txBody>
          <a:bodyPr/>
          <a:lstStyle/>
          <a:p>
            <a:pPr algn="ctr"/>
            <a:r>
              <a:rPr lang="en-US" b="1" dirty="0" smtClean="0"/>
              <a:t>2014 President</a:t>
            </a:r>
            <a:endParaRPr lang="en-US" b="1" dirty="0"/>
          </a:p>
        </p:txBody>
      </p:sp>
      <p:sp>
        <p:nvSpPr>
          <p:cNvPr id="6" name="Content Placeholder 5"/>
          <p:cNvSpPr>
            <a:spLocks noGrp="1"/>
          </p:cNvSpPr>
          <p:nvPr>
            <p:ph idx="1"/>
          </p:nvPr>
        </p:nvSpPr>
        <p:spPr>
          <a:xfrm>
            <a:off x="457200" y="5105400"/>
            <a:ext cx="7620000" cy="1447800"/>
          </a:xfrm>
        </p:spPr>
        <p:txBody>
          <a:bodyPr>
            <a:normAutofit/>
          </a:bodyPr>
          <a:lstStyle/>
          <a:p>
            <a:pPr marL="114300" indent="0" algn="ctr">
              <a:buNone/>
            </a:pPr>
            <a:r>
              <a:rPr lang="en-US" sz="3200" dirty="0">
                <a:solidFill>
                  <a:srgbClr val="002060"/>
                </a:solidFill>
              </a:rPr>
              <a:t>Gregory E. Sellers, CPA, AEP®</a:t>
            </a:r>
          </a:p>
          <a:p>
            <a:pPr marL="114300" indent="0" algn="ctr">
              <a:buNone/>
            </a:pPr>
            <a:r>
              <a:rPr lang="en-US" sz="3200" dirty="0">
                <a:solidFill>
                  <a:srgbClr val="002060"/>
                </a:solidFill>
              </a:rPr>
              <a:t>Warren Averett, LLC • Montgomery, AL</a:t>
            </a:r>
          </a:p>
        </p:txBody>
      </p:sp>
      <p:pic>
        <p:nvPicPr>
          <p:cNvPr id="21508" name="Picture 4"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17914"/>
            <a:ext cx="2562225" cy="315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8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Welcome &amp; Opening Remarks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5562600"/>
            <a:ext cx="7467600" cy="838199"/>
          </a:xfrm>
        </p:spPr>
        <p:txBody>
          <a:bodyPr>
            <a:normAutofit/>
          </a:bodyPr>
          <a:lstStyle/>
          <a:p>
            <a:pPr marL="114300" indent="0" algn="ctr">
              <a:buNone/>
            </a:pPr>
            <a:r>
              <a:rPr lang="en-US" sz="4000" dirty="0">
                <a:solidFill>
                  <a:srgbClr val="002060"/>
                </a:solidFill>
              </a:rPr>
              <a:t>Joanna </a:t>
            </a:r>
            <a:r>
              <a:rPr lang="en-US" sz="4000" dirty="0" smtClean="0">
                <a:solidFill>
                  <a:srgbClr val="002060"/>
                </a:solidFill>
              </a:rPr>
              <a:t>Averett, CFP</a:t>
            </a:r>
            <a:r>
              <a:rPr lang="en-US" sz="4000" dirty="0">
                <a:solidFill>
                  <a:srgbClr val="002060"/>
                </a:solidFill>
              </a:rPr>
              <a:t>®, AIF®, AEP®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199"/>
            <a:ext cx="2895600" cy="356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29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620000" cy="1143000"/>
          </a:xfrm>
        </p:spPr>
        <p:txBody>
          <a:bodyPr/>
          <a:lstStyle/>
          <a:p>
            <a:pPr algn="ctr"/>
            <a:r>
              <a:rPr lang="en-US" b="1" dirty="0" smtClean="0"/>
              <a:t>Immediate Past President</a:t>
            </a:r>
            <a:endParaRPr lang="en-US" b="1" dirty="0"/>
          </a:p>
        </p:txBody>
      </p:sp>
      <p:sp>
        <p:nvSpPr>
          <p:cNvPr id="6" name="Content Placeholder 5"/>
          <p:cNvSpPr>
            <a:spLocks noGrp="1"/>
          </p:cNvSpPr>
          <p:nvPr>
            <p:ph idx="1"/>
          </p:nvPr>
        </p:nvSpPr>
        <p:spPr>
          <a:xfrm>
            <a:off x="457200" y="5562600"/>
            <a:ext cx="7620000" cy="762000"/>
          </a:xfrm>
        </p:spPr>
        <p:txBody>
          <a:bodyPr>
            <a:normAutofit/>
          </a:bodyPr>
          <a:lstStyle/>
          <a:p>
            <a:pPr marL="114300" indent="0" algn="ctr">
              <a:buNone/>
            </a:pPr>
            <a:r>
              <a:rPr lang="en-US" sz="3200" dirty="0">
                <a:solidFill>
                  <a:srgbClr val="002060"/>
                </a:solidFill>
              </a:rPr>
              <a:t>Joanna Averett, CFP®, AIF®, AEP®</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27241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15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NAEPC </a:t>
            </a:r>
            <a:br>
              <a:rPr lang="en-US" dirty="0" smtClean="0"/>
            </a:br>
            <a:r>
              <a:rPr lang="en-US" dirty="0" smtClean="0"/>
              <a:t>Education Foundation</a:t>
            </a:r>
            <a:endParaRPr lang="en-US" dirty="0"/>
          </a:p>
        </p:txBody>
      </p:sp>
      <p:sp>
        <p:nvSpPr>
          <p:cNvPr id="5" name="Text Placeholder 4"/>
          <p:cNvSpPr>
            <a:spLocks noGrp="1"/>
          </p:cNvSpPr>
          <p:nvPr>
            <p:ph type="body" idx="1"/>
          </p:nvPr>
        </p:nvSpPr>
        <p:spPr>
          <a:xfrm>
            <a:off x="366712" y="5105400"/>
            <a:ext cx="3657600" cy="944562"/>
          </a:xfrm>
        </p:spPr>
        <p:txBody>
          <a:bodyPr/>
          <a:lstStyle/>
          <a:p>
            <a:r>
              <a:rPr lang="en-US" dirty="0" smtClean="0">
                <a:solidFill>
                  <a:srgbClr val="002060"/>
                </a:solidFill>
              </a:rPr>
              <a:t>Clark B. McCleary</a:t>
            </a:r>
          </a:p>
          <a:p>
            <a:r>
              <a:rPr lang="en-US" dirty="0" smtClean="0">
                <a:solidFill>
                  <a:srgbClr val="002060"/>
                </a:solidFill>
              </a:rPr>
              <a:t>Foundation President, 2013</a:t>
            </a:r>
            <a:endParaRPr lang="en-US" dirty="0">
              <a:solidFill>
                <a:srgbClr val="002060"/>
              </a:solidFill>
            </a:endParaRPr>
          </a:p>
        </p:txBody>
      </p:sp>
      <p:sp>
        <p:nvSpPr>
          <p:cNvPr id="7" name="Text Placeholder 6"/>
          <p:cNvSpPr>
            <a:spLocks noGrp="1"/>
          </p:cNvSpPr>
          <p:nvPr>
            <p:ph type="body" sz="quarter" idx="3"/>
          </p:nvPr>
        </p:nvSpPr>
        <p:spPr>
          <a:xfrm>
            <a:off x="4388643" y="5257800"/>
            <a:ext cx="3657600" cy="944562"/>
          </a:xfrm>
        </p:spPr>
        <p:txBody>
          <a:bodyPr/>
          <a:lstStyle/>
          <a:p>
            <a:r>
              <a:rPr lang="en-US" dirty="0" err="1" smtClean="0">
                <a:solidFill>
                  <a:srgbClr val="002060"/>
                </a:solidFill>
              </a:rPr>
              <a:t>Pettus</a:t>
            </a:r>
            <a:r>
              <a:rPr lang="en-US" dirty="0" smtClean="0">
                <a:solidFill>
                  <a:srgbClr val="002060"/>
                </a:solidFill>
              </a:rPr>
              <a:t> C. Gibbons</a:t>
            </a:r>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34662"/>
            <a:ext cx="2409825" cy="296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34662"/>
            <a:ext cx="2452687" cy="301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77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dirty="0">
                <a:solidFill>
                  <a:srgbClr val="000000"/>
                </a:solidFill>
              </a:rPr>
              <a:t>Annual Conference </a:t>
            </a:r>
            <a:r>
              <a:rPr lang="en-US" dirty="0" smtClean="0">
                <a:solidFill>
                  <a:srgbClr val="000000"/>
                </a:solidFill>
              </a:rPr>
              <a:t>2013</a:t>
            </a:r>
          </a:p>
        </p:txBody>
      </p:sp>
      <p:sp>
        <p:nvSpPr>
          <p:cNvPr id="10" name="Slide Number Placeholder 5"/>
          <p:cNvSpPr>
            <a:spLocks noGrp="1"/>
          </p:cNvSpPr>
          <p:nvPr>
            <p:ph type="sldNum" sz="quarter" idx="12"/>
          </p:nvPr>
        </p:nvSpPr>
        <p:spPr/>
        <p:txBody>
          <a:bodyPr/>
          <a:lstStyle/>
          <a:p>
            <a:pPr>
              <a:defRPr/>
            </a:pPr>
            <a:fld id="{E41740F9-E965-4042-8C99-841CE529D3C5}" type="slidenum">
              <a:rPr lang="en-US">
                <a:solidFill>
                  <a:srgbClr val="000000"/>
                </a:solidFill>
              </a:rPr>
              <a:pPr>
                <a:defRPr/>
              </a:pPr>
              <a:t>22</a:t>
            </a:fld>
            <a:endParaRPr lang="en-US">
              <a:solidFill>
                <a:srgbClr val="000000"/>
              </a:solidFill>
            </a:endParaRPr>
          </a:p>
        </p:txBody>
      </p:sp>
      <p:sp>
        <p:nvSpPr>
          <p:cNvPr id="8196" name="Rectangle 2"/>
          <p:cNvSpPr>
            <a:spLocks noGrp="1" noChangeArrowheads="1"/>
          </p:cNvSpPr>
          <p:nvPr>
            <p:ph type="ctrTitle"/>
          </p:nvPr>
        </p:nvSpPr>
        <p:spPr>
          <a:xfrm>
            <a:off x="4267200" y="457200"/>
            <a:ext cx="4495800" cy="1143000"/>
          </a:xfrm>
        </p:spPr>
        <p:txBody>
          <a:bodyPr/>
          <a:lstStyle/>
          <a:p>
            <a:pPr algn="ctr"/>
            <a:r>
              <a:rPr lang="en-US" altLang="en-US" smtClean="0"/>
              <a:t>Local Council </a:t>
            </a:r>
            <a:br>
              <a:rPr lang="en-US" altLang="en-US" smtClean="0"/>
            </a:br>
            <a:r>
              <a:rPr lang="en-US" altLang="en-US" smtClean="0"/>
              <a:t>Web Site Program</a:t>
            </a:r>
          </a:p>
        </p:txBody>
      </p:sp>
      <p:sp>
        <p:nvSpPr>
          <p:cNvPr id="8197" name="Rectangle 3"/>
          <p:cNvSpPr>
            <a:spLocks noGrp="1" noChangeArrowheads="1"/>
          </p:cNvSpPr>
          <p:nvPr>
            <p:ph type="subTitle" idx="1"/>
          </p:nvPr>
        </p:nvSpPr>
        <p:spPr>
          <a:xfrm>
            <a:off x="4495800" y="1752600"/>
            <a:ext cx="3962400" cy="2667000"/>
          </a:xfrm>
        </p:spPr>
        <p:txBody>
          <a:bodyPr/>
          <a:lstStyle/>
          <a:p>
            <a:r>
              <a:rPr lang="en-US" altLang="en-US" sz="2000" b="1" dirty="0" smtClean="0"/>
              <a:t>Bruce Newburger</a:t>
            </a:r>
          </a:p>
          <a:p>
            <a:r>
              <a:rPr lang="en-US" altLang="en-US" sz="1600" dirty="0" smtClean="0"/>
              <a:t>NAEPC Webmaster</a:t>
            </a:r>
          </a:p>
          <a:p>
            <a:r>
              <a:rPr lang="en-US" altLang="en-US" sz="2000" b="1" dirty="0" smtClean="0"/>
              <a:t>Robert P. Goodman</a:t>
            </a:r>
            <a:endParaRPr lang="en-US" altLang="en-US" sz="2000" b="1" dirty="0"/>
          </a:p>
          <a:p>
            <a:r>
              <a:rPr lang="en-US" altLang="en-US" sz="2000" dirty="0"/>
              <a:t>Web Committee </a:t>
            </a:r>
            <a:r>
              <a:rPr lang="en-US" altLang="en-US" sz="2000" dirty="0" smtClean="0"/>
              <a:t>Chair</a:t>
            </a:r>
            <a:endParaRPr lang="en-US" altLang="en-US" sz="2000" b="1" dirty="0" smtClean="0"/>
          </a:p>
          <a:p>
            <a:r>
              <a:rPr lang="en-US" altLang="en-US" sz="2000" b="1" dirty="0" smtClean="0"/>
              <a:t>Chris </a:t>
            </a:r>
            <a:r>
              <a:rPr lang="en-US" altLang="en-US" sz="2000" b="1" dirty="0" err="1" smtClean="0"/>
              <a:t>Jakyma</a:t>
            </a:r>
            <a:endParaRPr lang="en-US" altLang="en-US" sz="2000" b="1" dirty="0" smtClean="0"/>
          </a:p>
          <a:p>
            <a:r>
              <a:rPr lang="en-US" altLang="en-US" sz="1600" dirty="0" smtClean="0"/>
              <a:t>Web Committee Vice Chair</a:t>
            </a:r>
          </a:p>
          <a:p>
            <a:endParaRPr lang="en-US" altLang="en-US" sz="2000" dirty="0" smtClean="0"/>
          </a:p>
        </p:txBody>
      </p:sp>
      <p:grpSp>
        <p:nvGrpSpPr>
          <p:cNvPr id="8198" name="Group 8"/>
          <p:cNvGrpSpPr>
            <a:grpSpLocks/>
          </p:cNvGrpSpPr>
          <p:nvPr/>
        </p:nvGrpSpPr>
        <p:grpSpPr bwMode="auto">
          <a:xfrm>
            <a:off x="2109788" y="1406525"/>
            <a:ext cx="4926012" cy="3932238"/>
            <a:chOff x="0" y="0"/>
            <a:chExt cx="3103" cy="2477"/>
          </a:xfrm>
        </p:grpSpPr>
        <p:sp>
          <p:nvSpPr>
            <p:cNvPr id="8200" name="Rectangle 5"/>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8201" name="Rectangle 6"/>
            <p:cNvSpPr>
              <a:spLocks noChangeArrowheads="1"/>
            </p:cNvSpPr>
            <p:nvPr/>
          </p:nvSpPr>
          <p:spPr bwMode="auto">
            <a:xfrm>
              <a:off x="0" y="0"/>
              <a:ext cx="3103" cy="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ltLang="en-US" sz="800" dirty="0">
                  <a:solidFill>
                    <a:srgbClr val="666666"/>
                  </a:solidFill>
                  <a:latin typeface="Verdana" pitchFamily="34" charset="0"/>
                </a:rPr>
                <a:t>  </a:t>
              </a:r>
              <a:r>
                <a:rPr lang="en-US" altLang="en-US" sz="25200" dirty="0">
                  <a:solidFill>
                    <a:srgbClr val="666666"/>
                  </a:solidFill>
                  <a:latin typeface="Verdana" pitchFamily="34" charset="0"/>
                </a:rPr>
                <a:t> </a:t>
              </a:r>
              <a:r>
                <a:rPr lang="en-US" altLang="en-US" sz="800" dirty="0">
                  <a:solidFill>
                    <a:srgbClr val="666666"/>
                  </a:solidFill>
                  <a:latin typeface="Verdana" pitchFamily="34" charset="0"/>
                </a:rPr>
                <a:t>                                                                    </a:t>
              </a:r>
            </a:p>
          </p:txBody>
        </p:sp>
      </p:grpSp>
      <p:pic>
        <p:nvPicPr>
          <p:cNvPr id="820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692778"/>
            <a:ext cx="2591594" cy="361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36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solidFill>
                  <a:srgbClr val="000000"/>
                </a:solidFill>
              </a:rPr>
              <a:t>Annual Conference </a:t>
            </a:r>
            <a:r>
              <a:rPr lang="en-US" dirty="0" smtClean="0">
                <a:solidFill>
                  <a:srgbClr val="000000"/>
                </a:solidFill>
              </a:rPr>
              <a:t>2013</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C34480E0-2ABB-4848-A6FE-3F5FDC0FB1F9}" type="slidenum">
              <a:rPr lang="en-US">
                <a:solidFill>
                  <a:srgbClr val="000000"/>
                </a:solidFill>
              </a:rPr>
              <a:pPr>
                <a:defRPr/>
              </a:pPr>
              <a:t>23</a:t>
            </a:fld>
            <a:endParaRPr lang="en-US">
              <a:solidFill>
                <a:srgbClr val="000000"/>
              </a:solidFill>
            </a:endParaRPr>
          </a:p>
        </p:txBody>
      </p:sp>
      <p:sp>
        <p:nvSpPr>
          <p:cNvPr id="9220" name="Rectangle 2"/>
          <p:cNvSpPr>
            <a:spLocks noGrp="1" noChangeArrowheads="1"/>
          </p:cNvSpPr>
          <p:nvPr>
            <p:ph type="title"/>
          </p:nvPr>
        </p:nvSpPr>
        <p:spPr/>
        <p:txBody>
          <a:bodyPr/>
          <a:lstStyle/>
          <a:p>
            <a:r>
              <a:rPr lang="en-US" altLang="en-US" dirty="0" smtClean="0"/>
              <a:t>New Features for 2013</a:t>
            </a:r>
          </a:p>
        </p:txBody>
      </p:sp>
      <p:sp>
        <p:nvSpPr>
          <p:cNvPr id="9221" name="Rectangle 3"/>
          <p:cNvSpPr>
            <a:spLocks noGrp="1" noChangeArrowheads="1"/>
          </p:cNvSpPr>
          <p:nvPr>
            <p:ph type="body" idx="1"/>
          </p:nvPr>
        </p:nvSpPr>
        <p:spPr/>
        <p:txBody>
          <a:bodyPr/>
          <a:lstStyle/>
          <a:p>
            <a:r>
              <a:rPr lang="en-US" altLang="en-US" dirty="0" smtClean="0"/>
              <a:t>National, Council sites reprogrammed!</a:t>
            </a:r>
            <a:endParaRPr lang="en-US" altLang="en-US" sz="1600" dirty="0" smtClean="0">
              <a:hlinkClick r:id="rId2"/>
            </a:endParaRPr>
          </a:p>
          <a:p>
            <a:pPr lvl="1"/>
            <a:r>
              <a:rPr lang="en-US" altLang="en-US" dirty="0" smtClean="0"/>
              <a:t>Significant re-investment in platform</a:t>
            </a:r>
          </a:p>
          <a:p>
            <a:pPr lvl="1"/>
            <a:r>
              <a:rPr lang="en-US" altLang="en-US" dirty="0" smtClean="0"/>
              <a:t>Better security and performance</a:t>
            </a:r>
          </a:p>
          <a:p>
            <a:pPr lvl="1"/>
            <a:r>
              <a:rPr lang="en-US" altLang="en-US" dirty="0" smtClean="0"/>
              <a:t>Ability to add new functions/features</a:t>
            </a:r>
          </a:p>
          <a:p>
            <a:pPr lvl="1"/>
            <a:r>
              <a:rPr lang="en-US" altLang="en-US" dirty="0" smtClean="0"/>
              <a:t>Storage of RSVP and Renewal data</a:t>
            </a:r>
          </a:p>
          <a:p>
            <a:pPr lvl="1"/>
            <a:r>
              <a:rPr lang="en-US" altLang="en-US" dirty="0" smtClean="0"/>
              <a:t>Admin User Manual now available</a:t>
            </a:r>
          </a:p>
          <a:p>
            <a:r>
              <a:rPr lang="en-US" altLang="en-US" dirty="0" smtClean="0"/>
              <a:t>New feature: </a:t>
            </a:r>
          </a:p>
          <a:p>
            <a:pPr lvl="1"/>
            <a:r>
              <a:rPr lang="en-US" altLang="en-US" sz="2000" dirty="0" smtClean="0"/>
              <a:t>Estate Planning Services Directory (Level 3+ only)</a:t>
            </a:r>
          </a:p>
          <a:p>
            <a:r>
              <a:rPr lang="en-US" altLang="en-US" dirty="0" smtClean="0"/>
              <a:t>App for Android/iPhone/iPad</a:t>
            </a:r>
          </a:p>
        </p:txBody>
      </p:sp>
    </p:spTree>
    <p:extLst>
      <p:ext uri="{BB962C8B-B14F-4D97-AF65-F5344CB8AC3E}">
        <p14:creationId xmlns:p14="http://schemas.microsoft.com/office/powerpoint/2010/main" val="238709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Manage Councils</a:t>
            </a:r>
            <a:endParaRPr lang="en-US" dirty="0"/>
          </a:p>
        </p:txBody>
      </p:sp>
      <p:sp>
        <p:nvSpPr>
          <p:cNvPr id="3" name="Content Placeholder 2"/>
          <p:cNvSpPr>
            <a:spLocks noGrp="1"/>
          </p:cNvSpPr>
          <p:nvPr>
            <p:ph idx="1"/>
          </p:nvPr>
        </p:nvSpPr>
        <p:spPr/>
        <p:txBody>
          <a:bodyPr/>
          <a:lstStyle/>
          <a:p>
            <a:r>
              <a:rPr lang="en-US" dirty="0" smtClean="0"/>
              <a:t>Event RSVP and Member Renewal data is stored for future reference:</a:t>
            </a:r>
          </a:p>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Annual Conference 2013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0603E2E-5BDE-4CED-8CE4-543091DA1BCF}" type="slidenum">
              <a:rPr lang="en-US" smtClean="0">
                <a:solidFill>
                  <a:srgbClr val="000000"/>
                </a:solidFill>
              </a:rPr>
              <a:pPr>
                <a:defRPr/>
              </a:pPr>
              <a:t>24</a:t>
            </a:fld>
            <a:endParaRPr lang="en-US">
              <a:solidFill>
                <a:srgbClr val="000000"/>
              </a:solidFill>
            </a:endParaRPr>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135"/>
          <a:stretch/>
        </p:blipFill>
        <p:spPr bwMode="auto">
          <a:xfrm>
            <a:off x="2667000" y="2667000"/>
            <a:ext cx="527973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54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Manage Councils</a:t>
            </a:r>
            <a:endParaRPr lang="en-US" dirty="0"/>
          </a:p>
        </p:txBody>
      </p:sp>
      <p:sp>
        <p:nvSpPr>
          <p:cNvPr id="3" name="Content Placeholder 2"/>
          <p:cNvSpPr>
            <a:spLocks noGrp="1"/>
          </p:cNvSpPr>
          <p:nvPr>
            <p:ph idx="1"/>
          </p:nvPr>
        </p:nvSpPr>
        <p:spPr/>
        <p:txBody>
          <a:bodyPr/>
          <a:lstStyle/>
          <a:p>
            <a:r>
              <a:rPr lang="en-US" dirty="0" smtClean="0"/>
              <a:t>Broadcast Communication shows what was sent to whom:</a:t>
            </a:r>
          </a:p>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Annual Conference 2013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0603E2E-5BDE-4CED-8CE4-543091DA1BCF}" type="slidenum">
              <a:rPr lang="en-US" smtClean="0">
                <a:solidFill>
                  <a:srgbClr val="000000"/>
                </a:solidFill>
              </a:rPr>
              <a:pPr>
                <a:defRPr/>
              </a:pPr>
              <a:t>25</a:t>
            </a:fld>
            <a:endParaRPr lang="en-US">
              <a:solidFill>
                <a:srgbClr val="000000"/>
              </a:solidFill>
            </a:endParaRPr>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499"/>
          <a:stretch/>
        </p:blipFill>
        <p:spPr bwMode="auto">
          <a:xfrm>
            <a:off x="2622755" y="2667000"/>
            <a:ext cx="5715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600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800" smtClean="0"/>
              <a:t>Estate Planning Services Directory</a:t>
            </a:r>
          </a:p>
        </p:txBody>
      </p:sp>
      <p:sp>
        <p:nvSpPr>
          <p:cNvPr id="12291" name="Content Placeholder 2"/>
          <p:cNvSpPr>
            <a:spLocks noGrp="1"/>
          </p:cNvSpPr>
          <p:nvPr>
            <p:ph idx="1"/>
          </p:nvPr>
        </p:nvSpPr>
        <p:spPr>
          <a:xfrm>
            <a:off x="2133600" y="1371600"/>
            <a:ext cx="6629400" cy="4876800"/>
          </a:xfrm>
        </p:spPr>
        <p:txBody>
          <a:bodyPr/>
          <a:lstStyle/>
          <a:p>
            <a:r>
              <a:rPr lang="en-US" altLang="en-US" dirty="0" smtClean="0"/>
              <a:t>Public directory of service providers allows full member list to be private</a:t>
            </a:r>
          </a:p>
          <a:p>
            <a:r>
              <a:rPr lang="en-US" altLang="en-US" dirty="0" smtClean="0"/>
              <a:t>Allows for service listings of non-members</a:t>
            </a:r>
          </a:p>
          <a:p>
            <a:r>
              <a:rPr lang="en-US" altLang="en-US" dirty="0" smtClean="0"/>
              <a:t>Revenue opportunities:</a:t>
            </a:r>
          </a:p>
          <a:p>
            <a:pPr lvl="1"/>
            <a:r>
              <a:rPr lang="en-US" altLang="en-US" sz="2000" dirty="0" smtClean="0"/>
              <a:t>Main page banners</a:t>
            </a:r>
          </a:p>
          <a:p>
            <a:pPr lvl="1"/>
            <a:r>
              <a:rPr lang="en-US" altLang="en-US" sz="2000" dirty="0" smtClean="0"/>
              <a:t>Enhanced listings</a:t>
            </a:r>
          </a:p>
          <a:p>
            <a:pPr lvl="1"/>
            <a:r>
              <a:rPr lang="en-US" altLang="en-US" sz="2000" dirty="0" smtClean="0"/>
              <a:t>Logos and links</a:t>
            </a:r>
          </a:p>
          <a:p>
            <a:pPr lvl="1"/>
            <a:r>
              <a:rPr lang="en-US" altLang="en-US" sz="2000" dirty="0" smtClean="0"/>
              <a:t>Non-member listings</a:t>
            </a:r>
          </a:p>
          <a:p>
            <a:pPr lvl="1"/>
            <a:r>
              <a:rPr lang="en-US" altLang="en-US" sz="2000" dirty="0" smtClean="0"/>
              <a:t>Additional category listings</a:t>
            </a:r>
          </a:p>
          <a:p>
            <a:r>
              <a:rPr lang="en-US" altLang="en-US" sz="1800" dirty="0" smtClean="0"/>
              <a:t>Examples: </a:t>
            </a:r>
            <a:r>
              <a:rPr lang="en-US" altLang="en-US" sz="1800" dirty="0" smtClean="0">
                <a:hlinkClick r:id="rId2"/>
              </a:rPr>
              <a:t>Chicago</a:t>
            </a:r>
            <a:r>
              <a:rPr lang="en-US" altLang="en-US" sz="1800" dirty="0" smtClean="0"/>
              <a:t>, </a:t>
            </a:r>
            <a:r>
              <a:rPr lang="en-US" altLang="en-US" sz="1800" dirty="0" smtClean="0">
                <a:hlinkClick r:id="rId3"/>
              </a:rPr>
              <a:t>Demo Council</a:t>
            </a:r>
            <a:endParaRPr lang="en-US" altLang="en-US" sz="1800" dirty="0" smtClean="0"/>
          </a:p>
          <a:p>
            <a:r>
              <a:rPr lang="en-US" altLang="en-US" sz="1800" dirty="0" smtClean="0"/>
              <a:t>For Level 3+ councils only</a:t>
            </a:r>
          </a:p>
          <a:p>
            <a:endParaRPr lang="en-US" altLang="en-US" dirty="0" smtClean="0"/>
          </a:p>
        </p:txBody>
      </p:sp>
      <p:sp>
        <p:nvSpPr>
          <p:cNvPr id="4" name="Footer Placeholder 3"/>
          <p:cNvSpPr>
            <a:spLocks noGrp="1"/>
          </p:cNvSpPr>
          <p:nvPr>
            <p:ph type="ftr" sz="quarter" idx="11"/>
          </p:nvPr>
        </p:nvSpPr>
        <p:spPr/>
        <p:txBody>
          <a:bodyPr/>
          <a:lstStyle/>
          <a:p>
            <a:pPr>
              <a:defRPr/>
            </a:pPr>
            <a:r>
              <a:rPr lang="en-US" dirty="0">
                <a:solidFill>
                  <a:srgbClr val="000000"/>
                </a:solidFill>
              </a:rPr>
              <a:t>Annual Conference </a:t>
            </a:r>
            <a:r>
              <a:rPr lang="en-US" dirty="0" smtClean="0">
                <a:solidFill>
                  <a:srgbClr val="000000"/>
                </a:solidFill>
              </a:rPr>
              <a:t>2013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84CBB9A7-0EC3-43A2-B999-68FA04B9A044}"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3553074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New App for Android/iPhone/iPad</a:t>
            </a:r>
          </a:p>
        </p:txBody>
      </p:sp>
      <p:sp>
        <p:nvSpPr>
          <p:cNvPr id="13315" name="Content Placeholder 2"/>
          <p:cNvSpPr>
            <a:spLocks noGrp="1"/>
          </p:cNvSpPr>
          <p:nvPr>
            <p:ph sz="half" idx="1"/>
          </p:nvPr>
        </p:nvSpPr>
        <p:spPr/>
        <p:txBody>
          <a:bodyPr/>
          <a:lstStyle/>
          <a:p>
            <a:pPr>
              <a:defRPr/>
            </a:pPr>
            <a:r>
              <a:rPr lang="en-US" sz="2400" dirty="0" smtClean="0">
                <a:hlinkClick r:id="rId2" action="ppaction://hlinksldjump"/>
              </a:rPr>
              <a:t>Find EPCs</a:t>
            </a:r>
            <a:endParaRPr lang="en-US" sz="2400" dirty="0" smtClean="0"/>
          </a:p>
          <a:p>
            <a:pPr>
              <a:defRPr/>
            </a:pPr>
            <a:r>
              <a:rPr lang="en-US" sz="2400" dirty="0" smtClean="0">
                <a:hlinkClick r:id="rId3" action="ppaction://hlinksldjump"/>
              </a:rPr>
              <a:t>Find AEPs</a:t>
            </a:r>
            <a:endParaRPr lang="en-US" sz="2400" dirty="0" smtClean="0"/>
          </a:p>
          <a:p>
            <a:pPr>
              <a:defRPr/>
            </a:pPr>
            <a:r>
              <a:rPr lang="en-US" sz="2400" dirty="0" smtClean="0">
                <a:hlinkClick r:id="rId4" action="ppaction://hlinksldjump"/>
              </a:rPr>
              <a:t>Benefits</a:t>
            </a:r>
            <a:endParaRPr lang="en-US" sz="2400" dirty="0" smtClean="0"/>
          </a:p>
          <a:p>
            <a:pPr>
              <a:defRPr/>
            </a:pPr>
            <a:r>
              <a:rPr lang="en-US" sz="2400" dirty="0" smtClean="0">
                <a:hlinkClick r:id="rId5" action="ppaction://hlinksldjump"/>
              </a:rPr>
              <a:t>Journal</a:t>
            </a:r>
            <a:endParaRPr lang="en-US" sz="2400" dirty="0" smtClean="0"/>
          </a:p>
          <a:p>
            <a:pPr>
              <a:defRPr/>
            </a:pPr>
            <a:r>
              <a:rPr lang="en-US" sz="2400" dirty="0" smtClean="0">
                <a:hlinkClick r:id="rId6" action="ppaction://hlinksldjump"/>
              </a:rPr>
              <a:t>Events</a:t>
            </a:r>
            <a:endParaRPr lang="en-US" sz="2400" dirty="0" smtClean="0"/>
          </a:p>
          <a:p>
            <a:pPr>
              <a:defRPr/>
            </a:pPr>
            <a:r>
              <a:rPr lang="en-US" sz="2400" dirty="0" smtClean="0">
                <a:hlinkClick r:id="" action="ppaction://noaction"/>
              </a:rPr>
              <a:t>Contest</a:t>
            </a:r>
            <a:endParaRPr lang="en-US" sz="2400" dirty="0" smtClean="0"/>
          </a:p>
          <a:p>
            <a:pPr>
              <a:defRPr/>
            </a:pPr>
            <a:r>
              <a:rPr lang="en-US" sz="2400" dirty="0" smtClean="0">
                <a:hlinkClick r:id="" action="ppaction://noaction"/>
              </a:rPr>
              <a:t>Contact</a:t>
            </a:r>
            <a:endParaRPr lang="en-US" sz="2400" dirty="0" smtClean="0"/>
          </a:p>
          <a:p>
            <a:pPr>
              <a:defRPr/>
            </a:pPr>
            <a:r>
              <a:rPr lang="en-US" sz="2400" dirty="0" smtClean="0">
                <a:hlinkClick r:id="" action="ppaction://noaction"/>
              </a:rPr>
              <a:t>4 Clients</a:t>
            </a:r>
            <a:endParaRPr lang="en-US" sz="2400" dirty="0" smtClean="0"/>
          </a:p>
          <a:p>
            <a:pPr marL="0" indent="0">
              <a:buFont typeface="Wingdings" pitchFamily="2" charset="2"/>
              <a:buNone/>
              <a:defRPr/>
            </a:pPr>
            <a:r>
              <a:rPr lang="en-US" sz="1600" dirty="0" smtClean="0"/>
              <a:t>Available now for Android in the Google Play Store and </a:t>
            </a:r>
            <a:r>
              <a:rPr lang="en-US" sz="1600" dirty="0" err="1" smtClean="0"/>
              <a:t>iOS</a:t>
            </a:r>
            <a:r>
              <a:rPr lang="en-US" sz="1600" dirty="0" smtClean="0"/>
              <a:t> version in the iTunes App.</a:t>
            </a:r>
          </a:p>
        </p:txBody>
      </p:sp>
      <p:sp>
        <p:nvSpPr>
          <p:cNvPr id="5" name="Footer Placeholder 4"/>
          <p:cNvSpPr>
            <a:spLocks noGrp="1"/>
          </p:cNvSpPr>
          <p:nvPr>
            <p:ph type="ftr" sz="quarter" idx="11"/>
          </p:nvPr>
        </p:nvSpPr>
        <p:spPr/>
        <p:txBody>
          <a:bodyPr/>
          <a:lstStyle/>
          <a:p>
            <a:pPr>
              <a:defRPr/>
            </a:pPr>
            <a:r>
              <a:rPr lang="en-US" dirty="0">
                <a:solidFill>
                  <a:srgbClr val="000000"/>
                </a:solidFill>
              </a:rPr>
              <a:t>Annual Conference </a:t>
            </a:r>
            <a:r>
              <a:rPr lang="en-US" dirty="0" smtClean="0">
                <a:solidFill>
                  <a:srgbClr val="000000"/>
                </a:solidFill>
              </a:rPr>
              <a:t>2013</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9EBDE93-8853-41E9-8018-A9F8AA1BB2DF}" type="slidenum">
              <a:rPr lang="en-US" smtClean="0">
                <a:solidFill>
                  <a:srgbClr val="000000"/>
                </a:solidFill>
              </a:rPr>
              <a:pPr>
                <a:defRPr/>
              </a:pPr>
              <a:t>27</a:t>
            </a:fld>
            <a:endParaRPr lang="en-US">
              <a:solidFill>
                <a:srgbClr val="000000"/>
              </a:solidFill>
            </a:endParaRPr>
          </a:p>
        </p:txBody>
      </p:sp>
      <p:pic>
        <p:nvPicPr>
          <p:cNvPr id="13318" name="Picture 2"/>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6005513" y="2014538"/>
            <a:ext cx="2276475" cy="3895725"/>
          </a:xfrm>
          <a:noFill/>
        </p:spPr>
      </p:pic>
    </p:spTree>
    <p:extLst>
      <p:ext uri="{BB962C8B-B14F-4D97-AF65-F5344CB8AC3E}">
        <p14:creationId xmlns:p14="http://schemas.microsoft.com/office/powerpoint/2010/main" val="565738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solidFill>
                  <a:srgbClr val="000000"/>
                </a:solidFill>
              </a:rPr>
              <a:t>Annual </a:t>
            </a:r>
            <a:r>
              <a:rPr lang="en-US" dirty="0" smtClean="0">
                <a:solidFill>
                  <a:srgbClr val="000000"/>
                </a:solidFill>
              </a:rPr>
              <a:t>Conference 2013</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665B81F-3BA8-4B1E-8A77-20F92EB38DD4}" type="slidenum">
              <a:rPr lang="en-US">
                <a:solidFill>
                  <a:srgbClr val="000000"/>
                </a:solidFill>
              </a:rPr>
              <a:pPr>
                <a:defRPr/>
              </a:pPr>
              <a:t>28</a:t>
            </a:fld>
            <a:endParaRPr lang="en-US">
              <a:solidFill>
                <a:srgbClr val="000000"/>
              </a:solidFill>
            </a:endParaRPr>
          </a:p>
        </p:txBody>
      </p:sp>
      <p:sp>
        <p:nvSpPr>
          <p:cNvPr id="10244" name="Rectangle 2"/>
          <p:cNvSpPr>
            <a:spLocks noGrp="1" noChangeArrowheads="1"/>
          </p:cNvSpPr>
          <p:nvPr>
            <p:ph type="title"/>
          </p:nvPr>
        </p:nvSpPr>
        <p:spPr/>
        <p:txBody>
          <a:bodyPr/>
          <a:lstStyle/>
          <a:p>
            <a:r>
              <a:rPr lang="en-US" altLang="en-US" smtClean="0"/>
              <a:t>Program Levels</a:t>
            </a:r>
          </a:p>
        </p:txBody>
      </p:sp>
      <p:sp>
        <p:nvSpPr>
          <p:cNvPr id="10245" name="Rectangle 3"/>
          <p:cNvSpPr>
            <a:spLocks noGrp="1" noChangeArrowheads="1"/>
          </p:cNvSpPr>
          <p:nvPr>
            <p:ph type="body" idx="1"/>
          </p:nvPr>
        </p:nvSpPr>
        <p:spPr/>
        <p:txBody>
          <a:bodyPr/>
          <a:lstStyle/>
          <a:p>
            <a:r>
              <a:rPr lang="en-US" altLang="en-US" dirty="0" smtClean="0"/>
              <a:t>Options for council administrators:</a:t>
            </a:r>
          </a:p>
          <a:p>
            <a:pPr lvl="1"/>
            <a:r>
              <a:rPr lang="en-US" altLang="en-US" dirty="0" smtClean="0"/>
              <a:t>Link to external site</a:t>
            </a:r>
          </a:p>
          <a:p>
            <a:pPr lvl="1"/>
            <a:r>
              <a:rPr lang="en-US" altLang="en-US" dirty="0" smtClean="0"/>
              <a:t>Level 1: Directory listing on NAEPC.org</a:t>
            </a:r>
          </a:p>
          <a:p>
            <a:pPr lvl="1"/>
            <a:r>
              <a:rPr lang="en-US" altLang="en-US" dirty="0" smtClean="0"/>
              <a:t>Level 2: Standard Site ($800/year)</a:t>
            </a:r>
          </a:p>
          <a:p>
            <a:pPr lvl="1"/>
            <a:r>
              <a:rPr lang="en-US" altLang="en-US" dirty="0" smtClean="0"/>
              <a:t>Level 3: Deluxe Site ($1,200/year)</a:t>
            </a:r>
          </a:p>
          <a:p>
            <a:pPr lvl="1"/>
            <a:r>
              <a:rPr lang="en-US" altLang="en-US" dirty="0" smtClean="0"/>
              <a:t>Level 4: w/Pay. Processing ($1,600/</a:t>
            </a:r>
            <a:r>
              <a:rPr lang="en-US" altLang="en-US" dirty="0" err="1" smtClean="0"/>
              <a:t>yr</a:t>
            </a:r>
            <a:r>
              <a:rPr lang="en-US" altLang="en-US" dirty="0" smtClean="0"/>
              <a:t>)</a:t>
            </a:r>
            <a:br>
              <a:rPr lang="en-US" altLang="en-US" dirty="0" smtClean="0"/>
            </a:br>
            <a:endParaRPr lang="en-US" altLang="en-US" dirty="0" smtClean="0"/>
          </a:p>
          <a:p>
            <a:r>
              <a:rPr lang="en-US" altLang="en-US" b="1" dirty="0" smtClean="0"/>
              <a:t>2013-14 Promotion:</a:t>
            </a:r>
            <a:r>
              <a:rPr lang="en-US" altLang="en-US" dirty="0" smtClean="0"/>
              <a:t> 50% off first-year fee for new site or upgrade costs.</a:t>
            </a:r>
            <a:endParaRPr lang="en-US" altLang="en-US" dirty="0" smtClean="0">
              <a:solidFill>
                <a:schemeClr val="accent2"/>
              </a:solidFill>
            </a:endParaRPr>
          </a:p>
        </p:txBody>
      </p:sp>
    </p:spTree>
    <p:extLst>
      <p:ext uri="{BB962C8B-B14F-4D97-AF65-F5344CB8AC3E}">
        <p14:creationId xmlns:p14="http://schemas.microsoft.com/office/powerpoint/2010/main" val="3880143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dirty="0">
                <a:solidFill>
                  <a:srgbClr val="000000"/>
                </a:solidFill>
              </a:rPr>
              <a:t>Annual Conference </a:t>
            </a:r>
            <a:r>
              <a:rPr lang="en-US" dirty="0" smtClean="0">
                <a:solidFill>
                  <a:srgbClr val="000000"/>
                </a:solidFill>
              </a:rPr>
              <a:t>2013</a:t>
            </a:r>
            <a:endParaRPr lang="en-US" dirty="0">
              <a:solidFill>
                <a:srgbClr val="000000"/>
              </a:solidFill>
            </a:endParaRPr>
          </a:p>
        </p:txBody>
      </p:sp>
      <p:sp>
        <p:nvSpPr>
          <p:cNvPr id="7" name="Slide Number Placeholder 5"/>
          <p:cNvSpPr>
            <a:spLocks noGrp="1"/>
          </p:cNvSpPr>
          <p:nvPr>
            <p:ph type="sldNum" sz="quarter" idx="12"/>
          </p:nvPr>
        </p:nvSpPr>
        <p:spPr/>
        <p:txBody>
          <a:bodyPr/>
          <a:lstStyle/>
          <a:p>
            <a:pPr>
              <a:defRPr/>
            </a:pPr>
            <a:fld id="{9E4C8B25-43A4-4727-9B4E-9BED325FB6AA}" type="slidenum">
              <a:rPr lang="en-US">
                <a:solidFill>
                  <a:srgbClr val="000000"/>
                </a:solidFill>
              </a:rPr>
              <a:pPr>
                <a:defRPr/>
              </a:pPr>
              <a:t>29</a:t>
            </a:fld>
            <a:endParaRPr lang="en-US">
              <a:solidFill>
                <a:srgbClr val="000000"/>
              </a:solidFill>
            </a:endParaRPr>
          </a:p>
        </p:txBody>
      </p:sp>
      <p:sp>
        <p:nvSpPr>
          <p:cNvPr id="11268" name="Rectangle 2"/>
          <p:cNvSpPr>
            <a:spLocks noGrp="1" noChangeArrowheads="1"/>
          </p:cNvSpPr>
          <p:nvPr>
            <p:ph type="title"/>
          </p:nvPr>
        </p:nvSpPr>
        <p:spPr/>
        <p:txBody>
          <a:bodyPr/>
          <a:lstStyle/>
          <a:p>
            <a:r>
              <a:rPr lang="en-US" altLang="en-US" smtClean="0"/>
              <a:t>Participating Councils</a:t>
            </a:r>
            <a:endParaRPr lang="en-US" altLang="en-US" sz="1600" smtClean="0">
              <a:solidFill>
                <a:srgbClr val="FF0000"/>
              </a:solidFill>
            </a:endParaRPr>
          </a:p>
        </p:txBody>
      </p:sp>
      <p:sp>
        <p:nvSpPr>
          <p:cNvPr id="11270" name="Text Box 6"/>
          <p:cNvSpPr txBox="1">
            <a:spLocks noChangeArrowheads="1"/>
          </p:cNvSpPr>
          <p:nvPr/>
        </p:nvSpPr>
        <p:spPr bwMode="auto">
          <a:xfrm>
            <a:off x="5867400" y="5486400"/>
            <a:ext cx="2810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ltLang="en-US" sz="1600" b="1" dirty="0">
                <a:solidFill>
                  <a:srgbClr val="000000"/>
                </a:solidFill>
                <a:latin typeface="Tahoma" pitchFamily="34" charset="0"/>
              </a:rPr>
              <a:t>Of </a:t>
            </a:r>
            <a:r>
              <a:rPr lang="en-US" altLang="en-US" sz="1600" b="1" dirty="0" smtClean="0">
                <a:solidFill>
                  <a:srgbClr val="000000"/>
                </a:solidFill>
                <a:latin typeface="Tahoma" pitchFamily="34" charset="0"/>
              </a:rPr>
              <a:t>242 </a:t>
            </a:r>
            <a:r>
              <a:rPr lang="en-US" altLang="en-US" sz="1600" b="1" dirty="0">
                <a:solidFill>
                  <a:srgbClr val="000000"/>
                </a:solidFill>
                <a:latin typeface="Tahoma" pitchFamily="34" charset="0"/>
              </a:rPr>
              <a:t>Affiliated Councils</a:t>
            </a:r>
          </a:p>
        </p:txBody>
      </p:sp>
      <p:graphicFrame>
        <p:nvGraphicFramePr>
          <p:cNvPr id="3" name="Chart 2"/>
          <p:cNvGraphicFramePr/>
          <p:nvPr>
            <p:extLst>
              <p:ext uri="{D42A27DB-BD31-4B8C-83A1-F6EECF244321}">
                <p14:modId xmlns:p14="http://schemas.microsoft.com/office/powerpoint/2010/main" val="3205581267"/>
              </p:ext>
            </p:extLst>
          </p:nvPr>
        </p:nvGraphicFramePr>
        <p:xfrm>
          <a:off x="2362200" y="1422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956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347663"/>
          </a:xfrm>
          <a:prstGeom prst="rect">
            <a:avLst/>
          </a:prstGeom>
          <a:solidFill>
            <a:srgbClr val="000066"/>
          </a:solidFill>
          <a:ln w="1587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5123" name="Rectangle 13"/>
          <p:cNvSpPr>
            <a:spLocks noChangeArrowheads="1"/>
          </p:cNvSpPr>
          <p:nvPr/>
        </p:nvSpPr>
        <p:spPr bwMode="auto">
          <a:xfrm>
            <a:off x="0" y="6515100"/>
            <a:ext cx="9144000" cy="347663"/>
          </a:xfrm>
          <a:prstGeom prst="rect">
            <a:avLst/>
          </a:prstGeom>
          <a:solidFill>
            <a:srgbClr val="000066"/>
          </a:solidFill>
          <a:ln w="1587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5124" name="Rectangle 14"/>
          <p:cNvSpPr>
            <a:spLocks noChangeArrowheads="1"/>
          </p:cNvSpPr>
          <p:nvPr/>
        </p:nvSpPr>
        <p:spPr bwMode="auto">
          <a:xfrm>
            <a:off x="0" y="0"/>
            <a:ext cx="365125" cy="6864350"/>
          </a:xfrm>
          <a:prstGeom prst="rect">
            <a:avLst/>
          </a:prstGeom>
          <a:solidFill>
            <a:srgbClr val="000066"/>
          </a:solidFill>
          <a:ln w="1587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5125" name="Rectangle 20"/>
          <p:cNvSpPr>
            <a:spLocks noChangeArrowheads="1"/>
          </p:cNvSpPr>
          <p:nvPr/>
        </p:nvSpPr>
        <p:spPr bwMode="auto">
          <a:xfrm>
            <a:off x="1658851" y="1431682"/>
            <a:ext cx="5802486"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700" b="1" dirty="0">
                <a:solidFill>
                  <a:srgbClr val="000066"/>
                </a:solidFill>
                <a:latin typeface="Times New Roman" pitchFamily="18" charset="0"/>
              </a:rPr>
              <a:t>Oh, say can you see by the dawn's early light</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What so proudly we hailed at the twilight's last gleaming?</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Whose broad stripes and bright stars thru the perilous fight,</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O'er the ramparts we watched were so gallantly streaming?</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And the rocket's red glare, the bombs bursting in air,</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Gave proof through the night that our flag was still there.</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Oh, say does that star-spangled banner yet wave</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O'er the land of the free and the home of the brave?</a:t>
            </a:r>
            <a:br>
              <a:rPr lang="en-US" altLang="en-US" sz="1700" b="1" dirty="0">
                <a:solidFill>
                  <a:srgbClr val="000066"/>
                </a:solidFill>
                <a:latin typeface="Times New Roman" pitchFamily="18" charset="0"/>
              </a:rPr>
            </a:br>
            <a:endParaRPr lang="en-US" altLang="en-US" sz="1700" b="1" dirty="0">
              <a:solidFill>
                <a:srgbClr val="000066"/>
              </a:solidFill>
              <a:latin typeface="Times New Roman" pitchFamily="18" charset="0"/>
            </a:endParaRPr>
          </a:p>
        </p:txBody>
      </p:sp>
      <p:sp>
        <p:nvSpPr>
          <p:cNvPr id="5126" name="Rectangle 21"/>
          <p:cNvSpPr>
            <a:spLocks noChangeArrowheads="1"/>
          </p:cNvSpPr>
          <p:nvPr/>
        </p:nvSpPr>
        <p:spPr bwMode="auto">
          <a:xfrm>
            <a:off x="1688136" y="3984382"/>
            <a:ext cx="572804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700" b="1" dirty="0">
                <a:solidFill>
                  <a:srgbClr val="000066"/>
                </a:solidFill>
                <a:latin typeface="Times New Roman" pitchFamily="18" charset="0"/>
              </a:rPr>
              <a:t>Oh! thus be it ever, when freemen shall stand</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Between their loved home and the war's desolation!</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Blest with victory and peace, may the </a:t>
            </a:r>
            <a:r>
              <a:rPr lang="en-US" altLang="en-US" sz="1700" b="1" dirty="0" err="1">
                <a:solidFill>
                  <a:srgbClr val="000066"/>
                </a:solidFill>
                <a:latin typeface="Times New Roman" pitchFamily="18" charset="0"/>
              </a:rPr>
              <a:t>heav'n</a:t>
            </a:r>
            <a:r>
              <a:rPr lang="en-US" altLang="en-US" sz="1700" b="1" dirty="0">
                <a:solidFill>
                  <a:srgbClr val="000066"/>
                </a:solidFill>
                <a:latin typeface="Times New Roman" pitchFamily="18" charset="0"/>
              </a:rPr>
              <a:t> rescued land</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Praise the Power that hath made and preserved us a nation.</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Then conquer we must, when our cause it is just,</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And this be our motto: "In God is our trust."</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And the star-spangled banner in triumph shall wave</a:t>
            </a:r>
            <a:br>
              <a:rPr lang="en-US" altLang="en-US" sz="1700" b="1" dirty="0">
                <a:solidFill>
                  <a:srgbClr val="000066"/>
                </a:solidFill>
                <a:latin typeface="Times New Roman" pitchFamily="18" charset="0"/>
              </a:rPr>
            </a:br>
            <a:r>
              <a:rPr lang="en-US" altLang="en-US" sz="1700" b="1" dirty="0">
                <a:solidFill>
                  <a:srgbClr val="000066"/>
                </a:solidFill>
                <a:latin typeface="Times New Roman" pitchFamily="18" charset="0"/>
              </a:rPr>
              <a:t>O'er the land of the free and the home of the brave!</a:t>
            </a:r>
            <a:br>
              <a:rPr lang="en-US" altLang="en-US" sz="1700" b="1" dirty="0">
                <a:solidFill>
                  <a:srgbClr val="000066"/>
                </a:solidFill>
                <a:latin typeface="Times New Roman" pitchFamily="18" charset="0"/>
              </a:rPr>
            </a:br>
            <a:endParaRPr lang="en-US" altLang="en-US" sz="1700" b="1" dirty="0">
              <a:solidFill>
                <a:srgbClr val="000066"/>
              </a:solidFill>
              <a:latin typeface="Times New Roman" pitchFamily="18" charset="0"/>
            </a:endParaRPr>
          </a:p>
        </p:txBody>
      </p:sp>
      <p:pic>
        <p:nvPicPr>
          <p:cNvPr id="512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50838"/>
            <a:ext cx="35655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25"/>
          <p:cNvSpPr>
            <a:spLocks noChangeArrowheads="1"/>
          </p:cNvSpPr>
          <p:nvPr/>
        </p:nvSpPr>
        <p:spPr bwMode="auto">
          <a:xfrm>
            <a:off x="1670050" y="581025"/>
            <a:ext cx="50101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200" dirty="0">
                <a:solidFill>
                  <a:srgbClr val="FF0000"/>
                </a:solidFill>
                <a:latin typeface="Monotype Corsiva" pitchFamily="66" charset="0"/>
              </a:rPr>
              <a:t>The Star Spangled Banner Lyrics</a:t>
            </a:r>
            <a:br>
              <a:rPr lang="en-US" altLang="en-US" sz="2200" dirty="0">
                <a:solidFill>
                  <a:srgbClr val="FF0000"/>
                </a:solidFill>
                <a:latin typeface="Monotype Corsiva" pitchFamily="66" charset="0"/>
              </a:rPr>
            </a:br>
            <a:r>
              <a:rPr lang="en-US" altLang="en-US" sz="2200" dirty="0">
                <a:solidFill>
                  <a:srgbClr val="FF0000"/>
                </a:solidFill>
                <a:latin typeface="Monotype Corsiva" pitchFamily="66" charset="0"/>
              </a:rPr>
              <a:t>By Francis Scott </a:t>
            </a:r>
            <a:r>
              <a:rPr lang="en-US" altLang="en-US" sz="2200" dirty="0" smtClean="0">
                <a:solidFill>
                  <a:srgbClr val="FF0000"/>
                </a:solidFill>
                <a:latin typeface="Monotype Corsiva" pitchFamily="66" charset="0"/>
              </a:rPr>
              <a:t>Key, </a:t>
            </a:r>
            <a:r>
              <a:rPr lang="en-US" altLang="en-US" sz="2200" dirty="0">
                <a:solidFill>
                  <a:srgbClr val="FF0000"/>
                </a:solidFill>
                <a:latin typeface="Monotype Corsiva" pitchFamily="66" charset="0"/>
              </a:rPr>
              <a:t>1814</a:t>
            </a:r>
            <a:br>
              <a:rPr lang="en-US" altLang="en-US" sz="2200" dirty="0">
                <a:solidFill>
                  <a:srgbClr val="FF0000"/>
                </a:solidFill>
                <a:latin typeface="Monotype Corsiva" pitchFamily="66" charset="0"/>
              </a:rPr>
            </a:br>
            <a:r>
              <a:rPr lang="en-US" altLang="en-US" sz="1600" dirty="0">
                <a:solidFill>
                  <a:srgbClr val="FF0000"/>
                </a:solidFill>
                <a:latin typeface="Monotype Corsiva" pitchFamily="66" charset="0"/>
              </a:rPr>
              <a:t>                                                                                                         </a:t>
            </a:r>
            <a:br>
              <a:rPr lang="en-US" altLang="en-US" sz="1600" dirty="0">
                <a:solidFill>
                  <a:srgbClr val="FF0000"/>
                </a:solidFill>
                <a:latin typeface="Monotype Corsiva" pitchFamily="66" charset="0"/>
              </a:rPr>
            </a:br>
            <a:endParaRPr lang="en-US" altLang="en-US" sz="1600" dirty="0">
              <a:solidFill>
                <a:srgbClr val="FF0000"/>
              </a:solidFill>
              <a:latin typeface="Monotype Corsiva" pitchFamily="66" charset="0"/>
            </a:endParaRPr>
          </a:p>
        </p:txBody>
      </p:sp>
      <p:pic>
        <p:nvPicPr>
          <p:cNvPr id="5129" name="Picture 27" descr="american_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50838"/>
            <a:ext cx="1123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0" descr="line-st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14" y="3715205"/>
            <a:ext cx="8039971" cy="2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36"/>
          <p:cNvSpPr>
            <a:spLocks noChangeArrowheads="1"/>
          </p:cNvSpPr>
          <p:nvPr/>
        </p:nvSpPr>
        <p:spPr bwMode="auto">
          <a:xfrm>
            <a:off x="8788400" y="0"/>
            <a:ext cx="365125" cy="6864350"/>
          </a:xfrm>
          <a:prstGeom prst="rect">
            <a:avLst/>
          </a:prstGeom>
          <a:solidFill>
            <a:srgbClr val="000066"/>
          </a:solidFill>
          <a:ln w="1587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081951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Generate Revenue</a:t>
            </a:r>
            <a:endParaRPr lang="en-US" dirty="0"/>
          </a:p>
        </p:txBody>
      </p:sp>
      <p:sp>
        <p:nvSpPr>
          <p:cNvPr id="3" name="Content Placeholder 2"/>
          <p:cNvSpPr>
            <a:spLocks noGrp="1"/>
          </p:cNvSpPr>
          <p:nvPr>
            <p:ph idx="1"/>
          </p:nvPr>
        </p:nvSpPr>
        <p:spPr/>
        <p:txBody>
          <a:bodyPr/>
          <a:lstStyle/>
          <a:p>
            <a:r>
              <a:rPr lang="en-US" dirty="0" smtClean="0"/>
              <a:t>Many options for sponsorship </a:t>
            </a:r>
            <a:r>
              <a:rPr lang="en-US" dirty="0" smtClean="0"/>
              <a:t>placement:</a:t>
            </a:r>
            <a:endParaRPr lang="en-US"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Annual Conference 2013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0603E2E-5BDE-4CED-8CE4-543091DA1BCF}" type="slidenum">
              <a:rPr lang="en-US" smtClean="0">
                <a:solidFill>
                  <a:srgbClr val="000000"/>
                </a:solidFill>
              </a:rPr>
              <a:pPr>
                <a:defRPr/>
              </a:pPr>
              <a:t>30</a:t>
            </a:fld>
            <a:endParaRPr lang="en-US">
              <a:solidFill>
                <a:srgbClr val="000000"/>
              </a:solidFill>
            </a:endParaRPr>
          </a:p>
        </p:txBody>
      </p:sp>
      <p:pic>
        <p:nvPicPr>
          <p:cNvPr id="399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421"/>
          <a:stretch/>
        </p:blipFill>
        <p:spPr bwMode="auto">
          <a:xfrm>
            <a:off x="3276600" y="2667000"/>
            <a:ext cx="4419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734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Use of LinkedIn</a:t>
            </a:r>
            <a:endParaRPr lang="en-US" dirty="0"/>
          </a:p>
        </p:txBody>
      </p:sp>
      <p:sp>
        <p:nvSpPr>
          <p:cNvPr id="3" name="Content Placeholder 2"/>
          <p:cNvSpPr>
            <a:spLocks noGrp="1"/>
          </p:cNvSpPr>
          <p:nvPr>
            <p:ph idx="1"/>
          </p:nvPr>
        </p:nvSpPr>
        <p:spPr/>
        <p:txBody>
          <a:bodyPr/>
          <a:lstStyle/>
          <a:p>
            <a:r>
              <a:rPr lang="en-US" dirty="0" smtClean="0"/>
              <a:t>LinkedIn groups already managed </a:t>
            </a:r>
            <a:r>
              <a:rPr lang="en-US" smtClean="0"/>
              <a:t>by national </a:t>
            </a:r>
            <a:r>
              <a:rPr lang="en-US" dirty="0" smtClean="0"/>
              <a:t>association:</a:t>
            </a:r>
          </a:p>
          <a:p>
            <a:pPr lvl="1"/>
            <a:r>
              <a:rPr lang="en-US" dirty="0" smtClean="0">
                <a:hlinkClick r:id="rId2"/>
              </a:rPr>
              <a:t>The NAEPC Education Foundation</a:t>
            </a:r>
            <a:endParaRPr lang="en-US" dirty="0" smtClean="0"/>
          </a:p>
          <a:p>
            <a:pPr lvl="1"/>
            <a:r>
              <a:rPr lang="en-US" dirty="0" smtClean="0">
                <a:hlinkClick r:id="rId3"/>
              </a:rPr>
              <a:t>NAEPC Affiliated Local Council Leadership</a:t>
            </a:r>
            <a:endParaRPr lang="en-US" dirty="0" smtClean="0"/>
          </a:p>
          <a:p>
            <a:pPr lvl="1"/>
            <a:r>
              <a:rPr lang="en-US" dirty="0" smtClean="0">
                <a:hlinkClick r:id="rId4"/>
              </a:rPr>
              <a:t>AEP</a:t>
            </a:r>
            <a:r>
              <a:rPr lang="en-US" baseline="30000" dirty="0" smtClean="0">
                <a:hlinkClick r:id="rId4"/>
              </a:rPr>
              <a:t>®</a:t>
            </a:r>
            <a:r>
              <a:rPr lang="en-US" dirty="0" smtClean="0">
                <a:hlinkClick r:id="rId4"/>
              </a:rPr>
              <a:t>/Accredited Estate Planners</a:t>
            </a:r>
            <a:r>
              <a:rPr lang="en-US" baseline="30000" dirty="0" smtClean="0">
                <a:hlinkClick r:id="rId4"/>
              </a:rPr>
              <a:t>®</a:t>
            </a:r>
            <a:endParaRPr lang="en-US" baseline="30000" dirty="0" smtClean="0"/>
          </a:p>
          <a:p>
            <a:pPr lvl="1"/>
            <a:r>
              <a:rPr lang="en-US" dirty="0" smtClean="0">
                <a:hlinkClick r:id="rId5"/>
              </a:rPr>
              <a:t>National Association of Estate Planners &amp; Councils</a:t>
            </a:r>
            <a:endParaRPr lang="en-US" dirty="0" smtClean="0"/>
          </a:p>
          <a:p>
            <a:r>
              <a:rPr lang="en-US" dirty="0" smtClean="0"/>
              <a:t>NAEPC has documents to you help your council form and manage a LinkedIn group.</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Annual Conference 2013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0603E2E-5BDE-4CED-8CE4-543091DA1BCF}"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110717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dirty="0">
                <a:solidFill>
                  <a:srgbClr val="000000"/>
                </a:solidFill>
              </a:rPr>
              <a:t>Annual Conference </a:t>
            </a:r>
            <a:r>
              <a:rPr lang="en-US" dirty="0" smtClean="0">
                <a:solidFill>
                  <a:srgbClr val="000000"/>
                </a:solidFill>
              </a:rPr>
              <a:t>2013</a:t>
            </a:r>
            <a:endParaRPr lang="en-US" dirty="0">
              <a:solidFill>
                <a:srgbClr val="000000"/>
              </a:solidFill>
            </a:endParaRPr>
          </a:p>
        </p:txBody>
      </p:sp>
      <p:sp>
        <p:nvSpPr>
          <p:cNvPr id="10" name="Slide Number Placeholder 6"/>
          <p:cNvSpPr>
            <a:spLocks noGrp="1"/>
          </p:cNvSpPr>
          <p:nvPr>
            <p:ph type="sldNum" sz="quarter" idx="12"/>
          </p:nvPr>
        </p:nvSpPr>
        <p:spPr/>
        <p:txBody>
          <a:bodyPr/>
          <a:lstStyle/>
          <a:p>
            <a:pPr>
              <a:defRPr/>
            </a:pPr>
            <a:fld id="{535BF264-AAF6-42DA-A034-F8E8DF986923}" type="slidenum">
              <a:rPr lang="en-US">
                <a:solidFill>
                  <a:srgbClr val="000000"/>
                </a:solidFill>
              </a:rPr>
              <a:pPr>
                <a:defRPr/>
              </a:pPr>
              <a:t>32</a:t>
            </a:fld>
            <a:endParaRPr lang="en-US">
              <a:solidFill>
                <a:srgbClr val="000000"/>
              </a:solidFill>
            </a:endParaRPr>
          </a:p>
        </p:txBody>
      </p:sp>
      <p:sp>
        <p:nvSpPr>
          <p:cNvPr id="22532" name="Rectangle 2"/>
          <p:cNvSpPr>
            <a:spLocks noGrp="1" noChangeArrowheads="1"/>
          </p:cNvSpPr>
          <p:nvPr>
            <p:ph type="title"/>
          </p:nvPr>
        </p:nvSpPr>
        <p:spPr/>
        <p:txBody>
          <a:bodyPr/>
          <a:lstStyle/>
          <a:p>
            <a:r>
              <a:rPr lang="en-US" altLang="en-US" smtClean="0"/>
              <a:t>Web Site Support Contacts</a:t>
            </a:r>
          </a:p>
        </p:txBody>
      </p:sp>
      <p:sp>
        <p:nvSpPr>
          <p:cNvPr id="22533" name="Rectangle 4"/>
          <p:cNvSpPr>
            <a:spLocks noGrp="1" noChangeArrowheads="1"/>
          </p:cNvSpPr>
          <p:nvPr>
            <p:ph type="body" sz="half" idx="2"/>
          </p:nvPr>
        </p:nvSpPr>
        <p:spPr>
          <a:xfrm>
            <a:off x="4953000" y="1676400"/>
            <a:ext cx="3810000" cy="4572000"/>
          </a:xfrm>
        </p:spPr>
        <p:txBody>
          <a:bodyPr/>
          <a:lstStyle/>
          <a:p>
            <a:r>
              <a:rPr lang="en-US" altLang="en-US" sz="2400" dirty="0" smtClean="0"/>
              <a:t>First contact is NAEPC staff at:</a:t>
            </a:r>
            <a:br>
              <a:rPr lang="en-US" altLang="en-US" sz="2400" dirty="0" smtClean="0"/>
            </a:br>
            <a:r>
              <a:rPr lang="en-US" altLang="en-US" sz="2400" dirty="0" smtClean="0">
                <a:hlinkClick r:id="rId2"/>
              </a:rPr>
              <a:t>admin@naepc.org</a:t>
            </a:r>
            <a:endParaRPr lang="en-US" altLang="en-US" sz="2400" dirty="0" smtClean="0"/>
          </a:p>
          <a:p>
            <a:r>
              <a:rPr lang="en-US" altLang="en-US" sz="2400" dirty="0" smtClean="0"/>
              <a:t>You may hear back from Bruce Newburger:</a:t>
            </a:r>
            <a:br>
              <a:rPr lang="en-US" altLang="en-US" sz="2400" dirty="0" smtClean="0"/>
            </a:br>
            <a:r>
              <a:rPr lang="en-US" altLang="en-US" sz="2400" dirty="0" smtClean="0">
                <a:hlinkClick r:id="rId3"/>
              </a:rPr>
              <a:t>webmaster@naepc.org</a:t>
            </a:r>
            <a:endParaRPr lang="en-US" altLang="en-US" sz="2400" dirty="0" smtClean="0"/>
          </a:p>
          <a:p>
            <a:r>
              <a:rPr lang="en-US" altLang="en-US" sz="2400" dirty="0" smtClean="0"/>
              <a:t>Bruce available for appointments all day Wednesday and first half of Thursday</a:t>
            </a:r>
          </a:p>
          <a:p>
            <a:pPr>
              <a:buFont typeface="Wingdings" pitchFamily="2" charset="2"/>
              <a:buNone/>
            </a:pPr>
            <a:endParaRPr lang="en-US" altLang="en-US" sz="2400" dirty="0" smtClean="0"/>
          </a:p>
        </p:txBody>
      </p:sp>
      <p:grpSp>
        <p:nvGrpSpPr>
          <p:cNvPr id="22534" name="Group 10"/>
          <p:cNvGrpSpPr>
            <a:grpSpLocks/>
          </p:cNvGrpSpPr>
          <p:nvPr/>
        </p:nvGrpSpPr>
        <p:grpSpPr bwMode="auto">
          <a:xfrm>
            <a:off x="2081213" y="1406525"/>
            <a:ext cx="4981575" cy="3932238"/>
            <a:chOff x="0" y="0"/>
            <a:chExt cx="3138" cy="2477"/>
          </a:xfrm>
        </p:grpSpPr>
        <p:sp>
          <p:nvSpPr>
            <p:cNvPr id="22536" name="Rectangle 7"/>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22537" name="Rectangle 8"/>
            <p:cNvSpPr>
              <a:spLocks noChangeArrowheads="1"/>
            </p:cNvSpPr>
            <p:nvPr/>
          </p:nvSpPr>
          <p:spPr bwMode="auto">
            <a:xfrm>
              <a:off x="0" y="0"/>
              <a:ext cx="3138" cy="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altLang="en-US" sz="800">
                  <a:solidFill>
                    <a:srgbClr val="666666"/>
                  </a:solidFill>
                  <a:latin typeface="Verdana" pitchFamily="34" charset="0"/>
                </a:rPr>
                <a:t>  </a:t>
              </a:r>
              <a:r>
                <a:rPr lang="en-US" altLang="en-US" sz="25200">
                  <a:solidFill>
                    <a:srgbClr val="666666"/>
                  </a:solidFill>
                  <a:latin typeface="Verdana" pitchFamily="34" charset="0"/>
                </a:rPr>
                <a:t> </a:t>
              </a:r>
              <a:r>
                <a:rPr lang="en-US" altLang="en-US" sz="800">
                  <a:solidFill>
                    <a:srgbClr val="666666"/>
                  </a:solidFill>
                  <a:latin typeface="Verdana" pitchFamily="34" charset="0"/>
                </a:rPr>
                <a:t>                                                                       </a:t>
              </a:r>
            </a:p>
          </p:txBody>
        </p:sp>
      </p:grpSp>
      <p:pic>
        <p:nvPicPr>
          <p:cNvPr id="2253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2209800"/>
            <a:ext cx="23193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660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Accredited Estate Planner</a:t>
            </a:r>
            <a:r>
              <a:rPr lang="en-US" baseline="30000" dirty="0" smtClean="0"/>
              <a:t>®</a:t>
            </a:r>
            <a:r>
              <a:rPr lang="en-US" dirty="0" smtClean="0"/>
              <a:t> Designation Committee</a:t>
            </a:r>
            <a:endParaRPr lang="en-US" dirty="0"/>
          </a:p>
        </p:txBody>
      </p:sp>
      <p:sp>
        <p:nvSpPr>
          <p:cNvPr id="5" name="Text Placeholder 4"/>
          <p:cNvSpPr>
            <a:spLocks noGrp="1"/>
          </p:cNvSpPr>
          <p:nvPr>
            <p:ph type="body" idx="1"/>
          </p:nvPr>
        </p:nvSpPr>
        <p:spPr>
          <a:xfrm>
            <a:off x="366712" y="5105400"/>
            <a:ext cx="3657600" cy="944562"/>
          </a:xfrm>
        </p:spPr>
        <p:txBody>
          <a:bodyPr/>
          <a:lstStyle/>
          <a:p>
            <a:r>
              <a:rPr lang="en-US" dirty="0" smtClean="0">
                <a:solidFill>
                  <a:srgbClr val="002060"/>
                </a:solidFill>
              </a:rPr>
              <a:t>M. Eileen Dougherty</a:t>
            </a:r>
          </a:p>
          <a:p>
            <a:r>
              <a:rPr lang="en-US" dirty="0" smtClean="0">
                <a:solidFill>
                  <a:srgbClr val="002060"/>
                </a:solidFill>
              </a:rPr>
              <a:t>Committee Chair</a:t>
            </a:r>
            <a:endParaRPr lang="en-US" dirty="0">
              <a:solidFill>
                <a:srgbClr val="002060"/>
              </a:solidFill>
            </a:endParaRPr>
          </a:p>
        </p:txBody>
      </p:sp>
      <p:sp>
        <p:nvSpPr>
          <p:cNvPr id="8" name="Text Placeholder 4"/>
          <p:cNvSpPr txBox="1">
            <a:spLocks/>
          </p:cNvSpPr>
          <p:nvPr/>
        </p:nvSpPr>
        <p:spPr>
          <a:xfrm>
            <a:off x="4350543" y="5127171"/>
            <a:ext cx="3657600" cy="9445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dirty="0" smtClean="0">
                <a:solidFill>
                  <a:srgbClr val="002060"/>
                </a:solidFill>
              </a:rPr>
              <a:t>William D. Kirchick</a:t>
            </a:r>
          </a:p>
          <a:p>
            <a:r>
              <a:rPr lang="en-US" dirty="0" smtClean="0">
                <a:solidFill>
                  <a:srgbClr val="002060"/>
                </a:solidFill>
              </a:rPr>
              <a:t>Committee Vice-Chair</a:t>
            </a:r>
            <a:endParaRPr lang="en-US" dirty="0">
              <a:solidFill>
                <a:srgbClr val="002060"/>
              </a:solidFill>
            </a:endParaRPr>
          </a:p>
        </p:txBody>
      </p:sp>
      <p:pic>
        <p:nvPicPr>
          <p:cNvPr id="24578"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45677"/>
            <a:ext cx="2547938" cy="3135923"/>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naepc.org/assets/national/images/kirchick_b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4" y="2034372"/>
            <a:ext cx="2547938" cy="313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63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2013 Highlights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Autofit/>
          </a:bodyPr>
          <a:lstStyle/>
          <a:p>
            <a:pPr>
              <a:buClr>
                <a:schemeClr val="bg1"/>
              </a:buClr>
              <a:buFont typeface="Wingdings" panose="05000000000000000000" pitchFamily="2" charset="2"/>
              <a:buChar char="ü"/>
            </a:pPr>
            <a:r>
              <a:rPr lang="en-US" sz="2800" dirty="0" smtClean="0">
                <a:solidFill>
                  <a:srgbClr val="002060"/>
                </a:solidFill>
              </a:rPr>
              <a:t>Increased Growth &amp; Acceptance</a:t>
            </a:r>
          </a:p>
          <a:p>
            <a:pPr>
              <a:buClr>
                <a:schemeClr val="bg1"/>
              </a:buClr>
              <a:buFont typeface="Wingdings" panose="05000000000000000000" pitchFamily="2" charset="2"/>
              <a:buChar char="ü"/>
            </a:pPr>
            <a:r>
              <a:rPr lang="en-US" sz="2800" dirty="0" smtClean="0">
                <a:solidFill>
                  <a:srgbClr val="002060"/>
                </a:solidFill>
              </a:rPr>
              <a:t>Continued Advancement of Council Nomination Program</a:t>
            </a:r>
          </a:p>
          <a:p>
            <a:pPr>
              <a:buClr>
                <a:schemeClr val="bg1"/>
              </a:buClr>
              <a:buFont typeface="Wingdings" panose="05000000000000000000" pitchFamily="2" charset="2"/>
              <a:buChar char="ü"/>
            </a:pPr>
            <a:r>
              <a:rPr lang="en-US" sz="2800" dirty="0" smtClean="0">
                <a:solidFill>
                  <a:srgbClr val="002060"/>
                </a:solidFill>
              </a:rPr>
              <a:t>Ongoing Review of Qualifying Coursework</a:t>
            </a:r>
          </a:p>
          <a:p>
            <a:pPr>
              <a:buClr>
                <a:schemeClr val="bg1"/>
              </a:buClr>
              <a:buFont typeface="Wingdings" panose="05000000000000000000" pitchFamily="2" charset="2"/>
              <a:buChar char="ü"/>
            </a:pPr>
            <a:r>
              <a:rPr lang="en-US" sz="2800" dirty="0" smtClean="0">
                <a:solidFill>
                  <a:srgbClr val="002060"/>
                </a:solidFill>
              </a:rPr>
              <a:t>Strategic Alliances</a:t>
            </a:r>
          </a:p>
          <a:p>
            <a:pPr>
              <a:buClr>
                <a:schemeClr val="bg1"/>
              </a:buClr>
              <a:buFont typeface="Wingdings" panose="05000000000000000000" pitchFamily="2" charset="2"/>
              <a:buChar char="ü"/>
            </a:pPr>
            <a:r>
              <a:rPr lang="en-US" sz="2800" dirty="0" smtClean="0">
                <a:solidFill>
                  <a:srgbClr val="002060"/>
                </a:solidFill>
              </a:rPr>
              <a:t>2014 Estate Planning Hall of Fame® Entrants</a:t>
            </a:r>
          </a:p>
          <a:p>
            <a:pPr>
              <a:buClr>
                <a:schemeClr val="bg1"/>
              </a:buClr>
              <a:buFont typeface="Wingdings" panose="05000000000000000000" pitchFamily="2" charset="2"/>
              <a:buChar char="ü"/>
            </a:pPr>
            <a:r>
              <a:rPr lang="en-US" sz="2800" dirty="0" smtClean="0">
                <a:solidFill>
                  <a:srgbClr val="002060"/>
                </a:solidFill>
              </a:rPr>
              <a:t>Continued Review of Nomination &amp; Selection Procedures for the Estate Planning Hall of Fame®</a:t>
            </a:r>
          </a:p>
          <a:p>
            <a:pPr>
              <a:buClr>
                <a:schemeClr val="bg1"/>
              </a:buClr>
              <a:buFont typeface="Wingdings" panose="05000000000000000000" pitchFamily="2" charset="2"/>
              <a:buChar char="ü"/>
            </a:pPr>
            <a:r>
              <a:rPr lang="en-US" sz="2800" dirty="0" smtClean="0">
                <a:solidFill>
                  <a:srgbClr val="002060"/>
                </a:solidFill>
              </a:rPr>
              <a:t>3</a:t>
            </a:r>
            <a:r>
              <a:rPr lang="en-US" sz="2800" baseline="30000" dirty="0" smtClean="0">
                <a:solidFill>
                  <a:srgbClr val="002060"/>
                </a:solidFill>
              </a:rPr>
              <a:t>rd</a:t>
            </a:r>
            <a:r>
              <a:rPr lang="en-US" sz="2800" dirty="0" smtClean="0">
                <a:solidFill>
                  <a:srgbClr val="002060"/>
                </a:solidFill>
              </a:rPr>
              <a:t> Annual Private Session at Annual Conference</a:t>
            </a:r>
            <a:endParaRPr lang="en-US" sz="2800" dirty="0">
              <a:solidFill>
                <a:srgbClr val="002060"/>
              </a:solidFill>
            </a:endParaRPr>
          </a:p>
        </p:txBody>
      </p:sp>
    </p:spTree>
    <p:extLst>
      <p:ext uri="{BB962C8B-B14F-4D97-AF65-F5344CB8AC3E}">
        <p14:creationId xmlns:p14="http://schemas.microsoft.com/office/powerpoint/2010/main" val="180426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Council Nominated Program</a:t>
            </a:r>
            <a:endParaRPr lang="en-US" baseline="30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Autofit/>
          </a:bodyPr>
          <a:lstStyle/>
          <a:p>
            <a:pPr marL="114300" indent="0" algn="ctr">
              <a:buClr>
                <a:schemeClr val="bg1"/>
              </a:buClr>
              <a:buNone/>
            </a:pPr>
            <a:r>
              <a:rPr lang="en-US" sz="2800" b="1" dirty="0" smtClean="0">
                <a:solidFill>
                  <a:srgbClr val="002060"/>
                </a:solidFill>
              </a:rPr>
              <a:t>Council Participation by Size</a:t>
            </a:r>
          </a:p>
          <a:p>
            <a:pPr marL="114300" indent="0" algn="ctr">
              <a:buClr>
                <a:schemeClr val="bg1"/>
              </a:buClr>
              <a:buNone/>
            </a:pPr>
            <a:endParaRPr lang="en-US" sz="1000" b="1" dirty="0" smtClean="0">
              <a:solidFill>
                <a:srgbClr val="002060"/>
              </a:solidFill>
            </a:endParaRPr>
          </a:p>
          <a:p>
            <a:pPr>
              <a:buClr>
                <a:schemeClr val="bg1"/>
              </a:buClr>
              <a:buFont typeface="Wingdings" panose="05000000000000000000" pitchFamily="2" charset="2"/>
              <a:buChar char="ü"/>
            </a:pPr>
            <a:r>
              <a:rPr lang="en-US" sz="2800" dirty="0" smtClean="0">
                <a:solidFill>
                  <a:srgbClr val="002060"/>
                </a:solidFill>
              </a:rPr>
              <a:t>100 members or less, 1 from each discipline </a:t>
            </a:r>
          </a:p>
          <a:p>
            <a:pPr marL="114300" indent="0">
              <a:buClr>
                <a:schemeClr val="bg1"/>
              </a:buClr>
              <a:buNone/>
            </a:pPr>
            <a:r>
              <a:rPr lang="en-US" sz="2800" dirty="0">
                <a:solidFill>
                  <a:srgbClr val="002060"/>
                </a:solidFill>
              </a:rPr>
              <a:t> </a:t>
            </a:r>
            <a:r>
              <a:rPr lang="en-US" sz="2800" dirty="0" smtClean="0">
                <a:solidFill>
                  <a:srgbClr val="002060"/>
                </a:solidFill>
              </a:rPr>
              <a:t>   + 1  in any discipline</a:t>
            </a:r>
          </a:p>
          <a:p>
            <a:pPr>
              <a:buClr>
                <a:schemeClr val="bg1"/>
              </a:buClr>
              <a:buFont typeface="Wingdings" panose="05000000000000000000" pitchFamily="2" charset="2"/>
              <a:buChar char="ü"/>
            </a:pPr>
            <a:r>
              <a:rPr lang="en-US" sz="2800" dirty="0" smtClean="0">
                <a:solidFill>
                  <a:srgbClr val="002060"/>
                </a:solidFill>
              </a:rPr>
              <a:t>101 members or more, 2 from each discipline </a:t>
            </a:r>
          </a:p>
          <a:p>
            <a:pPr marL="114300" indent="0">
              <a:buClr>
                <a:schemeClr val="bg1"/>
              </a:buClr>
              <a:buNone/>
            </a:pPr>
            <a:r>
              <a:rPr lang="en-US" sz="2800" dirty="0">
                <a:solidFill>
                  <a:srgbClr val="002060"/>
                </a:solidFill>
              </a:rPr>
              <a:t> </a:t>
            </a:r>
            <a:r>
              <a:rPr lang="en-US" sz="2800" dirty="0" smtClean="0">
                <a:solidFill>
                  <a:srgbClr val="002060"/>
                </a:solidFill>
              </a:rPr>
              <a:t>   + 2 from any discipline</a:t>
            </a:r>
          </a:p>
          <a:p>
            <a:pPr marL="114300" indent="0">
              <a:buClr>
                <a:schemeClr val="bg1"/>
              </a:buClr>
              <a:buNone/>
            </a:pPr>
            <a:endParaRPr lang="en-US" sz="2800" dirty="0">
              <a:solidFill>
                <a:srgbClr val="002060"/>
              </a:solidFill>
            </a:endParaRPr>
          </a:p>
          <a:p>
            <a:pPr marL="114300" indent="0" algn="ctr">
              <a:buClr>
                <a:schemeClr val="bg1"/>
              </a:buClr>
              <a:buNone/>
            </a:pPr>
            <a:r>
              <a:rPr lang="en-US" sz="2800" dirty="0" smtClean="0">
                <a:solidFill>
                  <a:srgbClr val="002060"/>
                </a:solidFill>
              </a:rPr>
              <a:t>Council Resolution in Lieu of References</a:t>
            </a:r>
          </a:p>
          <a:p>
            <a:pPr marL="114300" indent="0" algn="ctr">
              <a:buClr>
                <a:schemeClr val="bg1"/>
              </a:buClr>
              <a:buNone/>
            </a:pPr>
            <a:endParaRPr lang="en-US" sz="1200" dirty="0" smtClean="0">
              <a:solidFill>
                <a:srgbClr val="002060"/>
              </a:solidFill>
            </a:endParaRPr>
          </a:p>
          <a:p>
            <a:pPr marL="114300" indent="0" algn="ctr">
              <a:buClr>
                <a:schemeClr val="bg1"/>
              </a:buClr>
              <a:buNone/>
            </a:pPr>
            <a:r>
              <a:rPr lang="en-US" sz="2800" dirty="0" smtClean="0">
                <a:solidFill>
                  <a:srgbClr val="002060"/>
                </a:solidFill>
              </a:rPr>
              <a:t>15 Years of Experience Required to Qualify</a:t>
            </a:r>
          </a:p>
        </p:txBody>
      </p:sp>
    </p:spTree>
    <p:extLst>
      <p:ext uri="{BB962C8B-B14F-4D97-AF65-F5344CB8AC3E}">
        <p14:creationId xmlns:p14="http://schemas.microsoft.com/office/powerpoint/2010/main" val="193628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3200" dirty="0" smtClean="0">
                <a:effectLst>
                  <a:outerShdw blurRad="38100" dist="38100" dir="2700000" algn="tl">
                    <a:srgbClr val="000000">
                      <a:alpha val="43137"/>
                    </a:srgbClr>
                  </a:outerShdw>
                </a:effectLst>
              </a:rPr>
              <a:t>We thank those 21 councils that have utilized the council nominated program in 2013…</a:t>
            </a:r>
            <a:endParaRPr lang="en-US" sz="3200" baseline="30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152400" y="2133600"/>
            <a:ext cx="3810000" cy="3733800"/>
          </a:xfrm>
        </p:spPr>
        <p:txBody>
          <a:bodyPr>
            <a:noAutofit/>
          </a:bodyPr>
          <a:lstStyle/>
          <a:p>
            <a:pPr marL="114300" indent="0" algn="ctr">
              <a:buClr>
                <a:schemeClr val="bg1"/>
              </a:buClr>
              <a:buNone/>
            </a:pPr>
            <a:r>
              <a:rPr lang="en-US" sz="1600" dirty="0" smtClean="0">
                <a:solidFill>
                  <a:srgbClr val="002060"/>
                </a:solidFill>
              </a:rPr>
              <a:t>Boulder County Estate Planning Council</a:t>
            </a:r>
          </a:p>
          <a:p>
            <a:pPr marL="114300" indent="0" algn="ctr">
              <a:buClr>
                <a:schemeClr val="bg1"/>
              </a:buClr>
              <a:buNone/>
            </a:pPr>
            <a:r>
              <a:rPr lang="en-US" sz="1600" dirty="0" smtClean="0">
                <a:solidFill>
                  <a:srgbClr val="002060"/>
                </a:solidFill>
              </a:rPr>
              <a:t>Bristol County Estate Planning Council</a:t>
            </a:r>
          </a:p>
          <a:p>
            <a:pPr marL="114300" indent="0" algn="ctr">
              <a:buClr>
                <a:schemeClr val="bg1"/>
              </a:buClr>
              <a:buNone/>
            </a:pPr>
            <a:r>
              <a:rPr lang="en-US" sz="1600" dirty="0" smtClean="0">
                <a:solidFill>
                  <a:srgbClr val="002060"/>
                </a:solidFill>
              </a:rPr>
              <a:t>Charlotte Estate Planning Council</a:t>
            </a:r>
          </a:p>
          <a:p>
            <a:pPr marL="114300" indent="0" algn="ctr">
              <a:buClr>
                <a:schemeClr val="bg1"/>
              </a:buClr>
              <a:buNone/>
            </a:pPr>
            <a:r>
              <a:rPr lang="en-US" sz="1600" dirty="0" smtClean="0">
                <a:solidFill>
                  <a:srgbClr val="002060"/>
                </a:solidFill>
              </a:rPr>
              <a:t>Estate Planning Council of Chattanooga</a:t>
            </a:r>
          </a:p>
          <a:p>
            <a:pPr marL="114300" indent="0" algn="ctr">
              <a:buClr>
                <a:schemeClr val="bg1"/>
              </a:buClr>
              <a:buNone/>
            </a:pPr>
            <a:r>
              <a:rPr lang="en-US" sz="1600" dirty="0" smtClean="0">
                <a:solidFill>
                  <a:srgbClr val="002060"/>
                </a:solidFill>
              </a:rPr>
              <a:t>Chester County Estate Planning Council</a:t>
            </a:r>
          </a:p>
          <a:p>
            <a:pPr marL="114300" indent="0" algn="ctr">
              <a:buClr>
                <a:schemeClr val="bg1"/>
              </a:buClr>
              <a:buNone/>
            </a:pPr>
            <a:r>
              <a:rPr lang="en-US" sz="1600" dirty="0" smtClean="0">
                <a:solidFill>
                  <a:srgbClr val="002060"/>
                </a:solidFill>
              </a:rPr>
              <a:t>Estate Planning Council of Cleveland</a:t>
            </a:r>
          </a:p>
          <a:p>
            <a:pPr marL="114300" indent="0" algn="ctr">
              <a:buClr>
                <a:schemeClr val="bg1"/>
              </a:buClr>
              <a:buNone/>
            </a:pPr>
            <a:r>
              <a:rPr lang="en-US" sz="1600" dirty="0" smtClean="0">
                <a:solidFill>
                  <a:srgbClr val="002060"/>
                </a:solidFill>
              </a:rPr>
              <a:t>Denver Estate Planning Council</a:t>
            </a:r>
          </a:p>
          <a:p>
            <a:pPr marL="114300" indent="0" algn="ctr">
              <a:buClr>
                <a:schemeClr val="bg1"/>
              </a:buClr>
              <a:buNone/>
            </a:pPr>
            <a:r>
              <a:rPr lang="en-US" sz="1600" dirty="0" smtClean="0">
                <a:solidFill>
                  <a:srgbClr val="002060"/>
                </a:solidFill>
              </a:rPr>
              <a:t>Eastern Illinois Estate Planning Council</a:t>
            </a:r>
          </a:p>
          <a:p>
            <a:pPr marL="114300" indent="0" algn="ctr">
              <a:buClr>
                <a:schemeClr val="bg1"/>
              </a:buClr>
              <a:buNone/>
            </a:pPr>
            <a:r>
              <a:rPr lang="en-US" sz="1600" dirty="0" smtClean="0">
                <a:solidFill>
                  <a:srgbClr val="002060"/>
                </a:solidFill>
              </a:rPr>
              <a:t>Estate Planning Council of Greater Miami</a:t>
            </a:r>
          </a:p>
          <a:p>
            <a:pPr marL="114300" indent="0" algn="ctr">
              <a:buClr>
                <a:schemeClr val="bg1"/>
              </a:buClr>
              <a:buNone/>
            </a:pPr>
            <a:r>
              <a:rPr lang="en-US" sz="1600" dirty="0" smtClean="0">
                <a:solidFill>
                  <a:srgbClr val="002060"/>
                </a:solidFill>
              </a:rPr>
              <a:t>Hampton Roads Estate Planning Council</a:t>
            </a:r>
          </a:p>
          <a:p>
            <a:pPr marL="114300" indent="0" algn="ctr">
              <a:buClr>
                <a:schemeClr val="bg1"/>
              </a:buClr>
              <a:buNone/>
            </a:pPr>
            <a:r>
              <a:rPr lang="en-US" sz="1600" dirty="0" smtClean="0">
                <a:solidFill>
                  <a:srgbClr val="002060"/>
                </a:solidFill>
              </a:rPr>
              <a:t>Los </a:t>
            </a:r>
            <a:r>
              <a:rPr lang="en-US" sz="1600" dirty="0">
                <a:solidFill>
                  <a:srgbClr val="002060"/>
                </a:solidFill>
              </a:rPr>
              <a:t>Angeles Estate Planning Council</a:t>
            </a:r>
          </a:p>
          <a:p>
            <a:pPr marL="114300" indent="0" algn="ctr">
              <a:buClr>
                <a:schemeClr val="bg1"/>
              </a:buClr>
              <a:buNone/>
            </a:pPr>
            <a:r>
              <a:rPr lang="en-US" sz="1600" dirty="0">
                <a:solidFill>
                  <a:srgbClr val="002060"/>
                </a:solidFill>
              </a:rPr>
              <a:t>Estate Planning Council of Marion County</a:t>
            </a:r>
          </a:p>
          <a:p>
            <a:pPr marL="114300" indent="0" algn="ctr">
              <a:buClr>
                <a:schemeClr val="bg1"/>
              </a:buClr>
              <a:buNone/>
            </a:pPr>
            <a:endParaRPr lang="en-US" sz="1600" dirty="0" smtClean="0">
              <a:solidFill>
                <a:srgbClr val="002060"/>
              </a:solidFill>
            </a:endParaRPr>
          </a:p>
        </p:txBody>
      </p:sp>
      <p:sp>
        <p:nvSpPr>
          <p:cNvPr id="4" name="Content Placeholder 7"/>
          <p:cNvSpPr txBox="1">
            <a:spLocks/>
          </p:cNvSpPr>
          <p:nvPr/>
        </p:nvSpPr>
        <p:spPr>
          <a:xfrm>
            <a:off x="4343400" y="2133600"/>
            <a:ext cx="3810000" cy="38862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1600" dirty="0" smtClean="0">
                <a:solidFill>
                  <a:srgbClr val="002060"/>
                </a:solidFill>
              </a:rPr>
              <a:t>Martin </a:t>
            </a:r>
            <a:r>
              <a:rPr lang="en-US" sz="1600" dirty="0">
                <a:solidFill>
                  <a:srgbClr val="002060"/>
                </a:solidFill>
              </a:rPr>
              <a:t>County Estate Planning Council</a:t>
            </a:r>
          </a:p>
          <a:p>
            <a:pPr marL="114300" indent="0" algn="ctr">
              <a:buClr>
                <a:schemeClr val="bg1"/>
              </a:buClr>
              <a:buNone/>
            </a:pPr>
            <a:r>
              <a:rPr lang="en-US" sz="1600" dirty="0">
                <a:solidFill>
                  <a:srgbClr val="002060"/>
                </a:solidFill>
              </a:rPr>
              <a:t>Financial &amp; Estate Planning Council of Metro Detroit, Inc.</a:t>
            </a:r>
          </a:p>
          <a:p>
            <a:pPr marL="114300" indent="0" algn="ctr">
              <a:buClr>
                <a:schemeClr val="bg1"/>
              </a:buClr>
              <a:buNone/>
            </a:pPr>
            <a:r>
              <a:rPr lang="en-US" sz="1600" dirty="0">
                <a:solidFill>
                  <a:srgbClr val="002060"/>
                </a:solidFill>
              </a:rPr>
              <a:t>Mid-Florida Estate Planning Council</a:t>
            </a:r>
          </a:p>
          <a:p>
            <a:pPr marL="114300" indent="0" algn="ctr">
              <a:buClr>
                <a:schemeClr val="bg1"/>
              </a:buClr>
              <a:buNone/>
            </a:pPr>
            <a:r>
              <a:rPr lang="en-US" sz="1600" dirty="0">
                <a:solidFill>
                  <a:srgbClr val="002060"/>
                </a:solidFill>
              </a:rPr>
              <a:t>Nassau County Estate Planning Council</a:t>
            </a:r>
          </a:p>
          <a:p>
            <a:pPr marL="114300" indent="0" algn="ctr">
              <a:buClr>
                <a:schemeClr val="bg1"/>
              </a:buClr>
              <a:buFont typeface="Arial" pitchFamily="34" charset="0"/>
              <a:buNone/>
            </a:pPr>
            <a:r>
              <a:rPr lang="en-US" sz="1600" dirty="0" smtClean="0">
                <a:solidFill>
                  <a:srgbClr val="002060"/>
                </a:solidFill>
              </a:rPr>
              <a:t>New Orleans Estate Planning Council</a:t>
            </a:r>
          </a:p>
          <a:p>
            <a:pPr marL="114300" indent="0" algn="ctr">
              <a:buClr>
                <a:schemeClr val="bg1"/>
              </a:buClr>
              <a:buFont typeface="Arial" pitchFamily="34" charset="0"/>
              <a:buNone/>
            </a:pPr>
            <a:r>
              <a:rPr lang="en-US" sz="1600" dirty="0" smtClean="0">
                <a:solidFill>
                  <a:srgbClr val="002060"/>
                </a:solidFill>
              </a:rPr>
              <a:t>Palm Beach County Estate Planning Council</a:t>
            </a:r>
          </a:p>
          <a:p>
            <a:pPr marL="114300" indent="0" algn="ctr">
              <a:buClr>
                <a:schemeClr val="bg1"/>
              </a:buClr>
              <a:buFont typeface="Arial" pitchFamily="34" charset="0"/>
              <a:buNone/>
            </a:pPr>
            <a:r>
              <a:rPr lang="en-US" sz="1600" dirty="0" smtClean="0">
                <a:solidFill>
                  <a:srgbClr val="002060"/>
                </a:solidFill>
              </a:rPr>
              <a:t>Quad City Estate Planning Council</a:t>
            </a:r>
          </a:p>
          <a:p>
            <a:pPr marL="114300" indent="0" algn="ctr">
              <a:buClr>
                <a:schemeClr val="bg1"/>
              </a:buClr>
              <a:buFont typeface="Arial" pitchFamily="34" charset="0"/>
              <a:buNone/>
            </a:pPr>
            <a:r>
              <a:rPr lang="en-US" sz="1600" dirty="0" smtClean="0">
                <a:solidFill>
                  <a:srgbClr val="002060"/>
                </a:solidFill>
              </a:rPr>
              <a:t>Sioux Falls Estate Planning Council</a:t>
            </a:r>
          </a:p>
          <a:p>
            <a:pPr marL="114300" indent="0" algn="ctr">
              <a:buClr>
                <a:schemeClr val="bg1"/>
              </a:buClr>
              <a:buFont typeface="Arial" pitchFamily="34" charset="0"/>
              <a:buNone/>
            </a:pPr>
            <a:r>
              <a:rPr lang="en-US" sz="1600" dirty="0" smtClean="0">
                <a:solidFill>
                  <a:srgbClr val="002060"/>
                </a:solidFill>
              </a:rPr>
              <a:t>Estate Planning Council of St. Louis</a:t>
            </a:r>
          </a:p>
        </p:txBody>
      </p:sp>
      <p:cxnSp>
        <p:nvCxnSpPr>
          <p:cNvPr id="3" name="Straight Connector 2"/>
          <p:cNvCxnSpPr/>
          <p:nvPr/>
        </p:nvCxnSpPr>
        <p:spPr>
          <a:xfrm>
            <a:off x="1905000" y="1676400"/>
            <a:ext cx="457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338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Estate Planning Council of Cleveland Initiative</a:t>
            </a:r>
            <a:endParaRPr lang="en-US" dirty="0"/>
          </a:p>
        </p:txBody>
      </p:sp>
      <p:sp>
        <p:nvSpPr>
          <p:cNvPr id="3" name="Content Placeholder 2"/>
          <p:cNvSpPr>
            <a:spLocks noGrp="1"/>
          </p:cNvSpPr>
          <p:nvPr>
            <p:ph idx="1"/>
          </p:nvPr>
        </p:nvSpPr>
        <p:spPr>
          <a:xfrm>
            <a:off x="457200" y="5257800"/>
            <a:ext cx="7620000" cy="1143000"/>
          </a:xfrm>
        </p:spPr>
        <p:txBody>
          <a:bodyPr>
            <a:normAutofit/>
          </a:bodyPr>
          <a:lstStyle/>
          <a:p>
            <a:pPr marL="114300" indent="0" algn="ctr">
              <a:buNone/>
            </a:pPr>
            <a:r>
              <a:rPr lang="en-US" sz="2800" dirty="0" smtClean="0">
                <a:solidFill>
                  <a:srgbClr val="002060"/>
                </a:solidFill>
              </a:rPr>
              <a:t>Christine A. Myers</a:t>
            </a:r>
          </a:p>
          <a:p>
            <a:pPr marL="114300" indent="0" algn="ctr">
              <a:buNone/>
            </a:pPr>
            <a:r>
              <a:rPr lang="en-US" sz="2800" dirty="0" smtClean="0">
                <a:solidFill>
                  <a:srgbClr val="002060"/>
                </a:solidFill>
              </a:rPr>
              <a:t>Council Board Member</a:t>
            </a:r>
            <a:endParaRPr lang="en-US" sz="2800" dirty="0">
              <a:solidFill>
                <a:srgbClr val="00206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28800"/>
            <a:ext cx="2228850" cy="312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80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Estate Planning Hall of Fame</a:t>
            </a:r>
            <a:r>
              <a:rPr lang="en-US" baseline="30000" dirty="0" smtClean="0">
                <a:effectLst>
                  <a:outerShdw blurRad="38100" dist="38100" dir="2700000" algn="tl">
                    <a:srgbClr val="000000">
                      <a:alpha val="43137"/>
                    </a:srgbClr>
                  </a:outerShdw>
                </a:effectLst>
              </a:rPr>
              <a:t>®</a:t>
            </a:r>
            <a:endParaRPr lang="en-US" baseline="30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Autofit/>
          </a:bodyPr>
          <a:lstStyle/>
          <a:p>
            <a:pPr marL="114300" indent="0" algn="ctr">
              <a:buClr>
                <a:schemeClr val="bg1"/>
              </a:buClr>
              <a:buNone/>
            </a:pPr>
            <a:r>
              <a:rPr lang="en-US" sz="2800" b="1" dirty="0" smtClean="0">
                <a:solidFill>
                  <a:srgbClr val="002060"/>
                </a:solidFill>
              </a:rPr>
              <a:t>2013 Inductees</a:t>
            </a:r>
          </a:p>
          <a:p>
            <a:pPr marL="114300" indent="0" algn="ctr">
              <a:buClr>
                <a:schemeClr val="bg1"/>
              </a:buClr>
              <a:buNone/>
            </a:pPr>
            <a:endParaRPr lang="en-US" sz="900" dirty="0">
              <a:solidFill>
                <a:srgbClr val="002060"/>
              </a:solidFill>
            </a:endParaRPr>
          </a:p>
          <a:p>
            <a:pPr marL="114300" indent="0" algn="ctr">
              <a:buClr>
                <a:schemeClr val="bg1"/>
              </a:buClr>
              <a:buNone/>
            </a:pPr>
            <a:r>
              <a:rPr lang="en-US" sz="2800" dirty="0" smtClean="0">
                <a:solidFill>
                  <a:srgbClr val="002060"/>
                </a:solidFill>
              </a:rPr>
              <a:t>Frank S. Berall, Attorney</a:t>
            </a:r>
          </a:p>
          <a:p>
            <a:pPr marL="114300" indent="0" algn="ctr">
              <a:buClr>
                <a:schemeClr val="bg1"/>
              </a:buClr>
              <a:buNone/>
            </a:pPr>
            <a:r>
              <a:rPr lang="en-US" sz="2800" dirty="0" smtClean="0">
                <a:solidFill>
                  <a:srgbClr val="002060"/>
                </a:solidFill>
              </a:rPr>
              <a:t>Gail E. Cohen, Trust Officer</a:t>
            </a:r>
          </a:p>
          <a:p>
            <a:pPr marL="114300" indent="0" algn="ctr">
              <a:buClr>
                <a:schemeClr val="bg1"/>
              </a:buClr>
              <a:buNone/>
            </a:pPr>
            <a:r>
              <a:rPr lang="en-US" sz="2800" dirty="0" smtClean="0">
                <a:solidFill>
                  <a:srgbClr val="002060"/>
                </a:solidFill>
              </a:rPr>
              <a:t>Albert E. Gibbons, Insurance &amp; Financial Planning</a:t>
            </a:r>
          </a:p>
          <a:p>
            <a:pPr marL="114300" indent="0" algn="ctr">
              <a:buClr>
                <a:schemeClr val="bg1"/>
              </a:buClr>
              <a:buNone/>
            </a:pPr>
            <a:r>
              <a:rPr lang="en-US" sz="2800" dirty="0" smtClean="0">
                <a:solidFill>
                  <a:srgbClr val="002060"/>
                </a:solidFill>
              </a:rPr>
              <a:t>Tim </a:t>
            </a:r>
            <a:r>
              <a:rPr lang="en-US" sz="2800" dirty="0" err="1" smtClean="0">
                <a:solidFill>
                  <a:srgbClr val="002060"/>
                </a:solidFill>
              </a:rPr>
              <a:t>Kochis</a:t>
            </a:r>
            <a:r>
              <a:rPr lang="en-US" sz="2800" dirty="0" smtClean="0">
                <a:solidFill>
                  <a:srgbClr val="002060"/>
                </a:solidFill>
              </a:rPr>
              <a:t>, Insurance &amp; Financial Planning</a:t>
            </a:r>
          </a:p>
          <a:p>
            <a:pPr marL="114300" indent="0" algn="ctr">
              <a:buClr>
                <a:schemeClr val="bg1"/>
              </a:buClr>
              <a:buNone/>
            </a:pPr>
            <a:r>
              <a:rPr lang="en-US" sz="2800" dirty="0" smtClean="0">
                <a:solidFill>
                  <a:srgbClr val="002060"/>
                </a:solidFill>
              </a:rPr>
              <a:t>Lawton M. </a:t>
            </a:r>
            <a:r>
              <a:rPr lang="en-US" sz="2800" dirty="0" err="1" smtClean="0">
                <a:solidFill>
                  <a:srgbClr val="002060"/>
                </a:solidFill>
              </a:rPr>
              <a:t>Nease</a:t>
            </a:r>
            <a:r>
              <a:rPr lang="en-US" sz="2800" dirty="0" smtClean="0">
                <a:solidFill>
                  <a:srgbClr val="002060"/>
                </a:solidFill>
              </a:rPr>
              <a:t>, Insurance &amp; Financial Planning</a:t>
            </a:r>
          </a:p>
          <a:p>
            <a:pPr marL="114300" indent="0" algn="ctr">
              <a:buClr>
                <a:schemeClr val="bg1"/>
              </a:buClr>
              <a:buNone/>
            </a:pPr>
            <a:r>
              <a:rPr lang="en-US" sz="2800" dirty="0" smtClean="0">
                <a:solidFill>
                  <a:srgbClr val="002060"/>
                </a:solidFill>
              </a:rPr>
              <a:t>Duncan E. Osborne, Attorney</a:t>
            </a:r>
          </a:p>
          <a:p>
            <a:pPr marL="114300" indent="0" algn="ctr">
              <a:buClr>
                <a:schemeClr val="bg1"/>
              </a:buClr>
              <a:buNone/>
            </a:pPr>
            <a:r>
              <a:rPr lang="en-US" sz="2800" dirty="0" smtClean="0">
                <a:solidFill>
                  <a:srgbClr val="002060"/>
                </a:solidFill>
              </a:rPr>
              <a:t>Martin Shenkman, Attorney</a:t>
            </a:r>
          </a:p>
          <a:p>
            <a:pPr marL="114300" indent="0" algn="ctr">
              <a:buClr>
                <a:schemeClr val="bg1"/>
              </a:buClr>
              <a:buNone/>
            </a:pPr>
            <a:r>
              <a:rPr lang="en-US" sz="2800" dirty="0" smtClean="0">
                <a:solidFill>
                  <a:srgbClr val="002060"/>
                </a:solidFill>
              </a:rPr>
              <a:t>E. Randolph Whitelaw, Trust Officer</a:t>
            </a:r>
          </a:p>
        </p:txBody>
      </p:sp>
    </p:spTree>
    <p:extLst>
      <p:ext uri="{BB962C8B-B14F-4D97-AF65-F5344CB8AC3E}">
        <p14:creationId xmlns:p14="http://schemas.microsoft.com/office/powerpoint/2010/main" val="368672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Estate Planning Hall of Fame</a:t>
            </a:r>
            <a:r>
              <a:rPr lang="en-US" baseline="30000" dirty="0" smtClean="0">
                <a:effectLst>
                  <a:outerShdw blurRad="38100" dist="38100" dir="2700000" algn="tl">
                    <a:srgbClr val="000000">
                      <a:alpha val="43137"/>
                    </a:srgbClr>
                  </a:outerShdw>
                </a:effectLst>
              </a:rPr>
              <a:t>®</a:t>
            </a:r>
            <a:endParaRPr lang="en-US" baseline="30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Autofit/>
          </a:bodyPr>
          <a:lstStyle/>
          <a:p>
            <a:pPr marL="114300" indent="0" algn="ctr">
              <a:buClr>
                <a:schemeClr val="bg1"/>
              </a:buClr>
              <a:buNone/>
            </a:pPr>
            <a:r>
              <a:rPr lang="en-US" sz="2800" b="1" dirty="0" smtClean="0">
                <a:solidFill>
                  <a:srgbClr val="002060"/>
                </a:solidFill>
              </a:rPr>
              <a:t>2014 Inductees</a:t>
            </a:r>
          </a:p>
          <a:p>
            <a:pPr marL="114300" indent="0" algn="ctr">
              <a:buClr>
                <a:schemeClr val="bg1"/>
              </a:buClr>
              <a:buNone/>
            </a:pPr>
            <a:endParaRPr lang="en-US" sz="900" dirty="0">
              <a:solidFill>
                <a:srgbClr val="002060"/>
              </a:solidFill>
            </a:endParaRPr>
          </a:p>
          <a:p>
            <a:pPr marL="114300" indent="0" algn="ctr">
              <a:buClr>
                <a:schemeClr val="bg1"/>
              </a:buClr>
              <a:buNone/>
            </a:pPr>
            <a:r>
              <a:rPr lang="en-US" sz="2800" dirty="0" smtClean="0">
                <a:solidFill>
                  <a:srgbClr val="002060"/>
                </a:solidFill>
              </a:rPr>
              <a:t>Alexander A. </a:t>
            </a:r>
            <a:r>
              <a:rPr lang="en-US" sz="2800" dirty="0" err="1" smtClean="0">
                <a:solidFill>
                  <a:srgbClr val="002060"/>
                </a:solidFill>
              </a:rPr>
              <a:t>Bove</a:t>
            </a:r>
            <a:r>
              <a:rPr lang="en-US" sz="2800" dirty="0" smtClean="0">
                <a:solidFill>
                  <a:srgbClr val="002060"/>
                </a:solidFill>
              </a:rPr>
              <a:t>, Jr., Attorney</a:t>
            </a:r>
          </a:p>
          <a:p>
            <a:pPr marL="114300" indent="0" algn="ctr">
              <a:buClr>
                <a:schemeClr val="bg1"/>
              </a:buClr>
              <a:buNone/>
            </a:pPr>
            <a:r>
              <a:rPr lang="en-US" sz="2800" dirty="0" smtClean="0">
                <a:solidFill>
                  <a:srgbClr val="002060"/>
                </a:solidFill>
              </a:rPr>
              <a:t>Arthur J. Dixon, Accounting (posthumous)</a:t>
            </a:r>
          </a:p>
          <a:p>
            <a:pPr marL="114300" indent="0" algn="ctr">
              <a:buClr>
                <a:schemeClr val="bg1"/>
              </a:buClr>
              <a:buNone/>
            </a:pPr>
            <a:r>
              <a:rPr lang="en-US" sz="2800" dirty="0" smtClean="0">
                <a:solidFill>
                  <a:srgbClr val="002060"/>
                </a:solidFill>
              </a:rPr>
              <a:t>Bernard A. Krooks, Attorney</a:t>
            </a:r>
          </a:p>
          <a:p>
            <a:pPr marL="114300" indent="0" algn="ctr">
              <a:buClr>
                <a:schemeClr val="bg1"/>
              </a:buClr>
              <a:buNone/>
            </a:pPr>
            <a:r>
              <a:rPr lang="en-US" sz="2800" dirty="0" smtClean="0">
                <a:solidFill>
                  <a:srgbClr val="002060"/>
                </a:solidFill>
              </a:rPr>
              <a:t>Paul S. Lee, Insurance &amp; Financial Planning</a:t>
            </a:r>
          </a:p>
          <a:p>
            <a:pPr marL="114300" indent="0" algn="ctr">
              <a:buClr>
                <a:schemeClr val="bg1"/>
              </a:buClr>
              <a:buNone/>
            </a:pPr>
            <a:r>
              <a:rPr lang="en-US" sz="2800" dirty="0" smtClean="0">
                <a:solidFill>
                  <a:srgbClr val="002060"/>
                </a:solidFill>
              </a:rPr>
              <a:t>Lee J. </a:t>
            </a:r>
            <a:r>
              <a:rPr lang="en-US" sz="2800" dirty="0" err="1" smtClean="0">
                <a:solidFill>
                  <a:srgbClr val="002060"/>
                </a:solidFill>
              </a:rPr>
              <a:t>Slavutin</a:t>
            </a:r>
            <a:r>
              <a:rPr lang="en-US" sz="2800" dirty="0" smtClean="0">
                <a:solidFill>
                  <a:srgbClr val="002060"/>
                </a:solidFill>
              </a:rPr>
              <a:t>, Insurance &amp; Financial Planning</a:t>
            </a:r>
          </a:p>
          <a:p>
            <a:pPr marL="114300" indent="0" algn="ctr">
              <a:buClr>
                <a:schemeClr val="bg1"/>
              </a:buClr>
              <a:buNone/>
            </a:pPr>
            <a:r>
              <a:rPr lang="en-US" sz="2800" dirty="0" smtClean="0">
                <a:solidFill>
                  <a:srgbClr val="002060"/>
                </a:solidFill>
              </a:rPr>
              <a:t>John A. Wallace, Attorney</a:t>
            </a:r>
          </a:p>
          <a:p>
            <a:pPr marL="114300" indent="0" algn="ctr">
              <a:buClr>
                <a:schemeClr val="bg1"/>
              </a:buClr>
              <a:buNone/>
            </a:pPr>
            <a:r>
              <a:rPr lang="en-US" sz="2800" dirty="0" smtClean="0">
                <a:solidFill>
                  <a:srgbClr val="002060"/>
                </a:solidFill>
              </a:rPr>
              <a:t>Randy L. </a:t>
            </a:r>
            <a:r>
              <a:rPr lang="en-US" sz="2800" dirty="0" err="1" smtClean="0">
                <a:solidFill>
                  <a:srgbClr val="002060"/>
                </a:solidFill>
              </a:rPr>
              <a:t>Zipse</a:t>
            </a:r>
            <a:r>
              <a:rPr lang="en-US" sz="2800" dirty="0" smtClean="0">
                <a:solidFill>
                  <a:srgbClr val="002060"/>
                </a:solidFill>
              </a:rPr>
              <a:t>, Insurance &amp; Financial Planning</a:t>
            </a:r>
          </a:p>
        </p:txBody>
      </p:sp>
    </p:spTree>
    <p:extLst>
      <p:ext uri="{BB962C8B-B14F-4D97-AF65-F5344CB8AC3E}">
        <p14:creationId xmlns:p14="http://schemas.microsoft.com/office/powerpoint/2010/main" val="330063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116</a:t>
            </a:r>
            <a:r>
              <a:rPr lang="en-US" dirty="0" smtClean="0"/>
              <a:t> </a:t>
            </a:r>
            <a:r>
              <a:rPr lang="en-US" dirty="0" smtClean="0">
                <a:effectLst>
                  <a:outerShdw blurRad="38100" dist="38100" dir="2700000" algn="tl">
                    <a:srgbClr val="000000">
                      <a:alpha val="43137"/>
                    </a:srgbClr>
                  </a:outerShdw>
                </a:effectLst>
              </a:rPr>
              <a:t>Councils Represented</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normAutofit fontScale="40000" lnSpcReduction="20000"/>
          </a:bodyPr>
          <a:lstStyle/>
          <a:p>
            <a:pPr marL="114300" indent="0" algn="ctr">
              <a:buNone/>
            </a:pPr>
            <a:r>
              <a:rPr lang="en-US" dirty="0">
                <a:solidFill>
                  <a:srgbClr val="002060"/>
                </a:solidFill>
              </a:rPr>
              <a:t>Atlanta Estate Planning Council </a:t>
            </a:r>
          </a:p>
          <a:p>
            <a:pPr marL="114300" indent="0" algn="ctr">
              <a:buNone/>
            </a:pPr>
            <a:r>
              <a:rPr lang="en-US" dirty="0">
                <a:solidFill>
                  <a:srgbClr val="002060"/>
                </a:solidFill>
              </a:rPr>
              <a:t>Baltimore Estate Planning Council </a:t>
            </a:r>
          </a:p>
          <a:p>
            <a:pPr marL="114300" indent="0" algn="ctr">
              <a:buNone/>
            </a:pPr>
            <a:r>
              <a:rPr lang="en-US" dirty="0">
                <a:solidFill>
                  <a:srgbClr val="002060"/>
                </a:solidFill>
              </a:rPr>
              <a:t>Bergen County Estate Planning Council</a:t>
            </a:r>
          </a:p>
          <a:p>
            <a:pPr marL="114300" indent="0" algn="ctr">
              <a:buNone/>
            </a:pPr>
            <a:r>
              <a:rPr lang="en-US" dirty="0">
                <a:solidFill>
                  <a:srgbClr val="002060"/>
                </a:solidFill>
              </a:rPr>
              <a:t>Birmingham Estate Planning Council</a:t>
            </a:r>
          </a:p>
          <a:p>
            <a:pPr marL="114300" indent="0" algn="ctr">
              <a:buNone/>
            </a:pPr>
            <a:r>
              <a:rPr lang="en-US" dirty="0">
                <a:solidFill>
                  <a:srgbClr val="002060"/>
                </a:solidFill>
              </a:rPr>
              <a:t>Bluegrass Estate Planning Council</a:t>
            </a:r>
          </a:p>
          <a:p>
            <a:pPr marL="114300" indent="0" algn="ctr">
              <a:buNone/>
            </a:pPr>
            <a:r>
              <a:rPr lang="en-US" dirty="0">
                <a:solidFill>
                  <a:srgbClr val="002060"/>
                </a:solidFill>
              </a:rPr>
              <a:t>Boise Estate Planning Council</a:t>
            </a:r>
          </a:p>
          <a:p>
            <a:pPr marL="114300" indent="0" algn="ctr">
              <a:buNone/>
            </a:pPr>
            <a:r>
              <a:rPr lang="en-US" dirty="0">
                <a:solidFill>
                  <a:srgbClr val="002060"/>
                </a:solidFill>
              </a:rPr>
              <a:t>Boston Estate Planning Council</a:t>
            </a:r>
          </a:p>
          <a:p>
            <a:pPr marL="114300" indent="0" algn="ctr">
              <a:buNone/>
            </a:pPr>
            <a:r>
              <a:rPr lang="en-US" dirty="0">
                <a:solidFill>
                  <a:srgbClr val="002060"/>
                </a:solidFill>
              </a:rPr>
              <a:t>Boulder County Estate Planning Council</a:t>
            </a:r>
          </a:p>
          <a:p>
            <a:pPr marL="114300" indent="0" algn="ctr">
              <a:buNone/>
            </a:pPr>
            <a:r>
              <a:rPr lang="en-US" dirty="0">
                <a:solidFill>
                  <a:srgbClr val="002060"/>
                </a:solidFill>
              </a:rPr>
              <a:t>Central Arizona Estate Planning Council</a:t>
            </a:r>
          </a:p>
          <a:p>
            <a:pPr marL="114300" indent="0" algn="ctr">
              <a:buNone/>
            </a:pPr>
            <a:r>
              <a:rPr lang="en-US" dirty="0">
                <a:solidFill>
                  <a:srgbClr val="002060"/>
                </a:solidFill>
              </a:rPr>
              <a:t>Central Florida Estate Planning Council</a:t>
            </a:r>
          </a:p>
          <a:p>
            <a:pPr marL="114300" indent="0" algn="ctr">
              <a:buNone/>
            </a:pPr>
            <a:r>
              <a:rPr lang="en-US" dirty="0">
                <a:solidFill>
                  <a:srgbClr val="002060"/>
                </a:solidFill>
              </a:rPr>
              <a:t>Central Pennsylvania Estate Planning Council </a:t>
            </a:r>
          </a:p>
          <a:p>
            <a:pPr marL="114300" indent="0" algn="ctr">
              <a:buNone/>
            </a:pPr>
            <a:r>
              <a:rPr lang="en-US" dirty="0">
                <a:solidFill>
                  <a:srgbClr val="002060"/>
                </a:solidFill>
              </a:rPr>
              <a:t>Central Texas Estate Planning Council</a:t>
            </a:r>
          </a:p>
          <a:p>
            <a:pPr marL="114300" indent="0" algn="ctr">
              <a:buNone/>
            </a:pPr>
            <a:r>
              <a:rPr lang="en-US" dirty="0">
                <a:solidFill>
                  <a:srgbClr val="002060"/>
                </a:solidFill>
              </a:rPr>
              <a:t>Charlotte Estate Planning Council</a:t>
            </a:r>
          </a:p>
          <a:p>
            <a:pPr marL="114300" indent="0" algn="ctr">
              <a:buNone/>
            </a:pPr>
            <a:r>
              <a:rPr lang="en-US" dirty="0">
                <a:solidFill>
                  <a:srgbClr val="002060"/>
                </a:solidFill>
              </a:rPr>
              <a:t>Chester County Estate Planning Council</a:t>
            </a:r>
          </a:p>
          <a:p>
            <a:pPr marL="114300" indent="0" algn="ctr">
              <a:buNone/>
            </a:pPr>
            <a:r>
              <a:rPr lang="en-US" dirty="0">
                <a:solidFill>
                  <a:srgbClr val="002060"/>
                </a:solidFill>
              </a:rPr>
              <a:t>Chicago Estate Planning Council</a:t>
            </a:r>
          </a:p>
          <a:p>
            <a:pPr marL="114300" indent="0" algn="ctr">
              <a:buNone/>
            </a:pPr>
            <a:r>
              <a:rPr lang="en-US" dirty="0">
                <a:solidFill>
                  <a:srgbClr val="002060"/>
                </a:solidFill>
              </a:rPr>
              <a:t>Cincinnati Estate Planning Council</a:t>
            </a:r>
          </a:p>
          <a:p>
            <a:pPr marL="114300" indent="0" algn="ctr">
              <a:buNone/>
            </a:pPr>
            <a:r>
              <a:rPr lang="en-US" dirty="0">
                <a:solidFill>
                  <a:srgbClr val="002060"/>
                </a:solidFill>
              </a:rPr>
              <a:t>Coeur d'Alene Estate Planning Council</a:t>
            </a:r>
          </a:p>
          <a:p>
            <a:pPr marL="114300" indent="0" algn="ctr">
              <a:buNone/>
            </a:pPr>
            <a:r>
              <a:rPr lang="en-US" dirty="0">
                <a:solidFill>
                  <a:srgbClr val="002060"/>
                </a:solidFill>
              </a:rPr>
              <a:t>Colorado West Estate Planning Council</a:t>
            </a:r>
          </a:p>
          <a:p>
            <a:pPr marL="114300" indent="0" algn="ctr">
              <a:buNone/>
            </a:pPr>
            <a:r>
              <a:rPr lang="en-US" dirty="0" err="1">
                <a:solidFill>
                  <a:srgbClr val="002060"/>
                </a:solidFill>
              </a:rPr>
              <a:t>Conejo</a:t>
            </a:r>
            <a:r>
              <a:rPr lang="en-US" dirty="0">
                <a:solidFill>
                  <a:srgbClr val="002060"/>
                </a:solidFill>
              </a:rPr>
              <a:t> Valley Estate Planning Council</a:t>
            </a:r>
          </a:p>
          <a:p>
            <a:pPr marL="114300" indent="0" algn="ctr">
              <a:buNone/>
            </a:pPr>
            <a:r>
              <a:rPr lang="en-US" dirty="0">
                <a:solidFill>
                  <a:srgbClr val="002060"/>
                </a:solidFill>
              </a:rPr>
              <a:t>Dallas Estate Planning Council</a:t>
            </a:r>
          </a:p>
          <a:p>
            <a:pPr marL="114300" indent="0" algn="ctr">
              <a:buNone/>
            </a:pPr>
            <a:r>
              <a:rPr lang="en-US" dirty="0">
                <a:solidFill>
                  <a:srgbClr val="002060"/>
                </a:solidFill>
              </a:rPr>
              <a:t>Delaware Estate Planning Council</a:t>
            </a:r>
          </a:p>
          <a:p>
            <a:pPr marL="114300" indent="0" algn="ctr">
              <a:buNone/>
            </a:pPr>
            <a:r>
              <a:rPr lang="en-US" dirty="0">
                <a:solidFill>
                  <a:srgbClr val="002060"/>
                </a:solidFill>
              </a:rPr>
              <a:t>Denver Estate Planning Council</a:t>
            </a:r>
          </a:p>
          <a:p>
            <a:pPr marL="114300" indent="0" algn="ctr">
              <a:buNone/>
            </a:pPr>
            <a:r>
              <a:rPr lang="en-US" dirty="0">
                <a:solidFill>
                  <a:srgbClr val="002060"/>
                </a:solidFill>
              </a:rPr>
              <a:t>Desert Estate Planning Council</a:t>
            </a:r>
          </a:p>
          <a:p>
            <a:pPr marL="114300" indent="0" algn="ctr">
              <a:buNone/>
            </a:pPr>
            <a:r>
              <a:rPr lang="en-US" dirty="0">
                <a:solidFill>
                  <a:srgbClr val="002060"/>
                </a:solidFill>
              </a:rPr>
              <a:t>Estate &amp; Business Planning Council of Hartford Connecticut </a:t>
            </a:r>
          </a:p>
          <a:p>
            <a:pPr marL="114300" indent="0" algn="ctr">
              <a:buNone/>
            </a:pPr>
            <a:r>
              <a:rPr lang="en-US" dirty="0">
                <a:solidFill>
                  <a:srgbClr val="002060"/>
                </a:solidFill>
              </a:rPr>
              <a:t>East Coast Estate Planning Council</a:t>
            </a:r>
          </a:p>
          <a:p>
            <a:pPr marL="114300" indent="0" algn="ctr">
              <a:buNone/>
            </a:pPr>
            <a:r>
              <a:rPr lang="en-US" dirty="0">
                <a:solidFill>
                  <a:srgbClr val="002060"/>
                </a:solidFill>
              </a:rPr>
              <a:t>Eastern Idaho Estate Planning Council </a:t>
            </a:r>
          </a:p>
          <a:p>
            <a:pPr marL="114300" indent="0" algn="ctr">
              <a:buNone/>
            </a:pPr>
            <a:r>
              <a:rPr lang="en-US" dirty="0">
                <a:solidFill>
                  <a:srgbClr val="002060"/>
                </a:solidFill>
              </a:rPr>
              <a:t>Eastern Illinois Estate Planning Council </a:t>
            </a:r>
          </a:p>
          <a:p>
            <a:pPr marL="114300" indent="0">
              <a:buNone/>
            </a:pPr>
            <a:endParaRPr lang="en-US" dirty="0"/>
          </a:p>
        </p:txBody>
      </p:sp>
      <p:sp>
        <p:nvSpPr>
          <p:cNvPr id="6" name="Content Placeholder 5"/>
          <p:cNvSpPr>
            <a:spLocks noGrp="1"/>
          </p:cNvSpPr>
          <p:nvPr>
            <p:ph sz="half" idx="2"/>
          </p:nvPr>
        </p:nvSpPr>
        <p:spPr/>
        <p:txBody>
          <a:bodyPr>
            <a:normAutofit fontScale="40000" lnSpcReduction="20000"/>
          </a:bodyPr>
          <a:lstStyle/>
          <a:p>
            <a:pPr marL="114300" indent="0" algn="ctr">
              <a:buNone/>
            </a:pPr>
            <a:r>
              <a:rPr lang="en-US" dirty="0">
                <a:solidFill>
                  <a:srgbClr val="002060"/>
                </a:solidFill>
              </a:rPr>
              <a:t>Estate Planning Council of Berks County </a:t>
            </a:r>
          </a:p>
          <a:p>
            <a:pPr marL="114300" indent="0" algn="ctr">
              <a:buNone/>
            </a:pPr>
            <a:r>
              <a:rPr lang="en-US" dirty="0">
                <a:solidFill>
                  <a:srgbClr val="002060"/>
                </a:solidFill>
              </a:rPr>
              <a:t>Estate Planning Council of Central New York</a:t>
            </a:r>
          </a:p>
          <a:p>
            <a:pPr marL="114300" indent="0" algn="ctr">
              <a:buNone/>
            </a:pPr>
            <a:r>
              <a:rPr lang="en-US" dirty="0">
                <a:solidFill>
                  <a:srgbClr val="002060"/>
                </a:solidFill>
              </a:rPr>
              <a:t>Estate Planning Council of Chattanooga </a:t>
            </a:r>
          </a:p>
          <a:p>
            <a:pPr marL="114300" indent="0" algn="ctr">
              <a:buNone/>
            </a:pPr>
            <a:r>
              <a:rPr lang="en-US" dirty="0">
                <a:solidFill>
                  <a:srgbClr val="002060"/>
                </a:solidFill>
              </a:rPr>
              <a:t>Estate Planning Council of Cleveland </a:t>
            </a:r>
          </a:p>
          <a:p>
            <a:pPr marL="114300" indent="0" algn="ctr">
              <a:buNone/>
            </a:pPr>
            <a:r>
              <a:rPr lang="en-US" dirty="0">
                <a:solidFill>
                  <a:srgbClr val="002060"/>
                </a:solidFill>
              </a:rPr>
              <a:t>Estate Planning Council of Colorado Springs </a:t>
            </a:r>
          </a:p>
          <a:p>
            <a:pPr marL="114300" indent="0" algn="ctr">
              <a:buNone/>
            </a:pPr>
            <a:r>
              <a:rPr lang="en-US" dirty="0">
                <a:solidFill>
                  <a:srgbClr val="002060"/>
                </a:solidFill>
              </a:rPr>
              <a:t>Estate Planning Council of Diablo Valley </a:t>
            </a:r>
          </a:p>
          <a:p>
            <a:pPr marL="114300" indent="0" algn="ctr">
              <a:buNone/>
            </a:pPr>
            <a:r>
              <a:rPr lang="en-US" dirty="0">
                <a:solidFill>
                  <a:srgbClr val="002060"/>
                </a:solidFill>
              </a:rPr>
              <a:t>Estate Planning Council of Eastern New York </a:t>
            </a:r>
          </a:p>
          <a:p>
            <a:pPr marL="114300" indent="0" algn="ctr">
              <a:buNone/>
            </a:pPr>
            <a:r>
              <a:rPr lang="en-US" dirty="0">
                <a:solidFill>
                  <a:srgbClr val="002060"/>
                </a:solidFill>
              </a:rPr>
              <a:t>Estate Planning Council of Essex County </a:t>
            </a:r>
          </a:p>
          <a:p>
            <a:pPr marL="114300" indent="0" algn="ctr">
              <a:buNone/>
            </a:pPr>
            <a:r>
              <a:rPr lang="en-US" dirty="0">
                <a:solidFill>
                  <a:srgbClr val="002060"/>
                </a:solidFill>
              </a:rPr>
              <a:t>Estate Planning Council of Greater Miami </a:t>
            </a:r>
          </a:p>
          <a:p>
            <a:pPr marL="114300" indent="0" algn="ctr">
              <a:buNone/>
            </a:pPr>
            <a:r>
              <a:rPr lang="en-US" dirty="0">
                <a:solidFill>
                  <a:srgbClr val="002060"/>
                </a:solidFill>
              </a:rPr>
              <a:t>Estate Planning Council of Hampden County </a:t>
            </a:r>
          </a:p>
          <a:p>
            <a:pPr marL="114300" indent="0" algn="ctr">
              <a:buNone/>
            </a:pPr>
            <a:r>
              <a:rPr lang="en-US" dirty="0">
                <a:solidFill>
                  <a:srgbClr val="002060"/>
                </a:solidFill>
              </a:rPr>
              <a:t>Estate Planning Council of Memphis </a:t>
            </a:r>
          </a:p>
          <a:p>
            <a:pPr marL="114300" indent="0" algn="ctr">
              <a:buNone/>
            </a:pPr>
            <a:r>
              <a:rPr lang="en-US" dirty="0">
                <a:solidFill>
                  <a:srgbClr val="002060"/>
                </a:solidFill>
              </a:rPr>
              <a:t>Estate Planning Council of Naples </a:t>
            </a:r>
          </a:p>
          <a:p>
            <a:pPr marL="114300" indent="0" algn="ctr">
              <a:buNone/>
            </a:pPr>
            <a:r>
              <a:rPr lang="en-US" dirty="0">
                <a:solidFill>
                  <a:srgbClr val="002060"/>
                </a:solidFill>
              </a:rPr>
              <a:t>Estate Planning Council of New York City </a:t>
            </a:r>
          </a:p>
          <a:p>
            <a:pPr marL="114300" indent="0" algn="ctr">
              <a:buNone/>
            </a:pPr>
            <a:r>
              <a:rPr lang="en-US" dirty="0">
                <a:solidFill>
                  <a:srgbClr val="002060"/>
                </a:solidFill>
              </a:rPr>
              <a:t>Estate Planning Council of North Texas </a:t>
            </a:r>
          </a:p>
          <a:p>
            <a:pPr marL="114300" indent="0" algn="ctr">
              <a:buNone/>
            </a:pPr>
            <a:r>
              <a:rPr lang="en-US" dirty="0">
                <a:solidFill>
                  <a:srgbClr val="002060"/>
                </a:solidFill>
              </a:rPr>
              <a:t>Estate Planning Council of Northeast Florida </a:t>
            </a:r>
          </a:p>
          <a:p>
            <a:pPr marL="114300" indent="0" algn="ctr">
              <a:buNone/>
            </a:pPr>
            <a:r>
              <a:rPr lang="en-US" dirty="0">
                <a:solidFill>
                  <a:srgbClr val="002060"/>
                </a:solidFill>
              </a:rPr>
              <a:t>Estate Planning Council of Northern Nevada </a:t>
            </a:r>
          </a:p>
          <a:p>
            <a:pPr marL="114300" indent="0" algn="ctr">
              <a:buNone/>
            </a:pPr>
            <a:r>
              <a:rPr lang="en-US" dirty="0">
                <a:solidFill>
                  <a:srgbClr val="002060"/>
                </a:solidFill>
              </a:rPr>
              <a:t>Estate Planning Council of Portland </a:t>
            </a:r>
          </a:p>
          <a:p>
            <a:pPr marL="114300" indent="0" algn="ctr">
              <a:buNone/>
            </a:pPr>
            <a:r>
              <a:rPr lang="en-US" dirty="0">
                <a:solidFill>
                  <a:srgbClr val="002060"/>
                </a:solidFill>
              </a:rPr>
              <a:t>Estate Planning Council of Rhode Island </a:t>
            </a:r>
          </a:p>
          <a:p>
            <a:pPr marL="114300" indent="0" algn="ctr">
              <a:buNone/>
            </a:pPr>
            <a:r>
              <a:rPr lang="en-US" dirty="0">
                <a:solidFill>
                  <a:srgbClr val="002060"/>
                </a:solidFill>
              </a:rPr>
              <a:t>Estate Planning Council of San Bernardino </a:t>
            </a:r>
          </a:p>
          <a:p>
            <a:pPr marL="114300" indent="0" algn="ctr">
              <a:buNone/>
            </a:pPr>
            <a:r>
              <a:rPr lang="en-US" dirty="0">
                <a:solidFill>
                  <a:srgbClr val="002060"/>
                </a:solidFill>
              </a:rPr>
              <a:t>Estate Planning Council of San Diego </a:t>
            </a:r>
          </a:p>
          <a:p>
            <a:pPr marL="114300" indent="0" algn="ctr">
              <a:buNone/>
            </a:pPr>
            <a:r>
              <a:rPr lang="en-US" dirty="0">
                <a:solidFill>
                  <a:srgbClr val="002060"/>
                </a:solidFill>
              </a:rPr>
              <a:t>Estate Planning Council of Seattle </a:t>
            </a:r>
          </a:p>
          <a:p>
            <a:pPr marL="114300" indent="0" algn="ctr">
              <a:buNone/>
            </a:pPr>
            <a:r>
              <a:rPr lang="en-US" dirty="0">
                <a:solidFill>
                  <a:srgbClr val="002060"/>
                </a:solidFill>
              </a:rPr>
              <a:t>Estate Planning Council of Southeast Denver </a:t>
            </a:r>
          </a:p>
          <a:p>
            <a:pPr marL="114300" indent="0" algn="ctr">
              <a:buNone/>
            </a:pPr>
            <a:r>
              <a:rPr lang="en-US" dirty="0">
                <a:solidFill>
                  <a:srgbClr val="002060"/>
                </a:solidFill>
              </a:rPr>
              <a:t>Estate Planning Council of St. Louis </a:t>
            </a:r>
          </a:p>
          <a:p>
            <a:pPr marL="114300" indent="0" algn="ctr">
              <a:buNone/>
            </a:pPr>
            <a:r>
              <a:rPr lang="en-US" dirty="0">
                <a:solidFill>
                  <a:srgbClr val="002060"/>
                </a:solidFill>
              </a:rPr>
              <a:t>Estate Planning Council of Suffolk County </a:t>
            </a:r>
          </a:p>
          <a:p>
            <a:pPr marL="114300" indent="0" algn="ctr">
              <a:buNone/>
            </a:pPr>
            <a:r>
              <a:rPr lang="en-US" dirty="0">
                <a:solidFill>
                  <a:srgbClr val="002060"/>
                </a:solidFill>
              </a:rPr>
              <a:t>Estate Planning Council of the Lehigh Valley </a:t>
            </a:r>
          </a:p>
          <a:p>
            <a:pPr marL="114300" indent="0" algn="ctr">
              <a:buNone/>
            </a:pPr>
            <a:r>
              <a:rPr lang="en-US" dirty="0">
                <a:solidFill>
                  <a:srgbClr val="002060"/>
                </a:solidFill>
              </a:rPr>
              <a:t>Estate Planning Council of Westchester County </a:t>
            </a:r>
          </a:p>
          <a:p>
            <a:pPr marL="114300" indent="0" algn="ctr">
              <a:buNone/>
            </a:pPr>
            <a:r>
              <a:rPr lang="en-US" dirty="0">
                <a:solidFill>
                  <a:srgbClr val="002060"/>
                </a:solidFill>
              </a:rPr>
              <a:t>Estate Planning &amp; Trust Council of Long Beach </a:t>
            </a:r>
          </a:p>
          <a:p>
            <a:pPr marL="114300" indent="0">
              <a:buNone/>
            </a:pPr>
            <a:endParaRPr lang="en-US" dirty="0"/>
          </a:p>
        </p:txBody>
      </p:sp>
    </p:spTree>
    <p:extLst>
      <p:ext uri="{BB962C8B-B14F-4D97-AF65-F5344CB8AC3E}">
        <p14:creationId xmlns:p14="http://schemas.microsoft.com/office/powerpoint/2010/main" val="2562623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2014 Goals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1219200" y="1600200"/>
            <a:ext cx="6858000" cy="4800600"/>
          </a:xfrm>
        </p:spPr>
        <p:txBody>
          <a:bodyPr>
            <a:noAutofit/>
          </a:bodyPr>
          <a:lstStyle/>
          <a:p>
            <a:pPr>
              <a:buClr>
                <a:schemeClr val="bg1"/>
              </a:buClr>
              <a:buFont typeface="Wingdings" panose="05000000000000000000" pitchFamily="2" charset="2"/>
              <a:buChar char="ü"/>
            </a:pPr>
            <a:r>
              <a:rPr lang="en-US" sz="4000" dirty="0" smtClean="0">
                <a:solidFill>
                  <a:srgbClr val="002060"/>
                </a:solidFill>
              </a:rPr>
              <a:t>Education</a:t>
            </a:r>
          </a:p>
          <a:p>
            <a:pPr>
              <a:buClr>
                <a:schemeClr val="bg1"/>
              </a:buClr>
              <a:buFont typeface="Wingdings" panose="05000000000000000000" pitchFamily="2" charset="2"/>
              <a:buChar char="ü"/>
            </a:pPr>
            <a:r>
              <a:rPr lang="en-US" sz="4000" dirty="0" smtClean="0">
                <a:solidFill>
                  <a:srgbClr val="002060"/>
                </a:solidFill>
              </a:rPr>
              <a:t>Networking</a:t>
            </a:r>
          </a:p>
          <a:p>
            <a:pPr>
              <a:buClr>
                <a:schemeClr val="bg1"/>
              </a:buClr>
              <a:buFont typeface="Wingdings" panose="05000000000000000000" pitchFamily="2" charset="2"/>
              <a:buChar char="ü"/>
            </a:pPr>
            <a:r>
              <a:rPr lang="en-US" sz="4000" dirty="0" smtClean="0">
                <a:solidFill>
                  <a:srgbClr val="002060"/>
                </a:solidFill>
              </a:rPr>
              <a:t>Increased Recognition</a:t>
            </a:r>
          </a:p>
          <a:p>
            <a:pPr>
              <a:buClr>
                <a:schemeClr val="bg1"/>
              </a:buClr>
              <a:buFont typeface="Wingdings" panose="05000000000000000000" pitchFamily="2" charset="2"/>
              <a:buChar char="ü"/>
            </a:pPr>
            <a:r>
              <a:rPr lang="en-US" sz="4000" dirty="0" smtClean="0">
                <a:solidFill>
                  <a:srgbClr val="002060"/>
                </a:solidFill>
              </a:rPr>
              <a:t>Practice Tools &amp; Growth</a:t>
            </a:r>
          </a:p>
          <a:p>
            <a:pPr>
              <a:buClr>
                <a:schemeClr val="bg1"/>
              </a:buClr>
              <a:buFont typeface="Wingdings" panose="05000000000000000000" pitchFamily="2" charset="2"/>
              <a:buChar char="ü"/>
            </a:pPr>
            <a:r>
              <a:rPr lang="en-US" sz="4000" dirty="0" smtClean="0">
                <a:solidFill>
                  <a:srgbClr val="002060"/>
                </a:solidFill>
              </a:rPr>
              <a:t>Marketing</a:t>
            </a:r>
            <a:endParaRPr lang="en-US" sz="4000" dirty="0">
              <a:solidFill>
                <a:srgbClr val="002060"/>
              </a:solidFill>
            </a:endParaRPr>
          </a:p>
        </p:txBody>
      </p:sp>
    </p:spTree>
    <p:extLst>
      <p:ext uri="{BB962C8B-B14F-4D97-AF65-F5344CB8AC3E}">
        <p14:creationId xmlns:p14="http://schemas.microsoft.com/office/powerpoint/2010/main" val="4268199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sz="4400" dirty="0" smtClean="0"/>
              <a:t>5 decades of excellence</a:t>
            </a:r>
            <a:endParaRPr lang="en-US" sz="4400" dirty="0"/>
          </a:p>
        </p:txBody>
      </p:sp>
      <p:sp>
        <p:nvSpPr>
          <p:cNvPr id="5" name="Text Placeholder 4"/>
          <p:cNvSpPr>
            <a:spLocks noGrp="1"/>
          </p:cNvSpPr>
          <p:nvPr>
            <p:ph type="body" idx="1"/>
          </p:nvPr>
        </p:nvSpPr>
        <p:spPr/>
        <p:txBody>
          <a:bodyPr>
            <a:noAutofit/>
          </a:bodyPr>
          <a:lstStyle/>
          <a:p>
            <a:r>
              <a:rPr lang="en-US" sz="5400" dirty="0" smtClean="0">
                <a:solidFill>
                  <a:schemeClr val="bg1"/>
                </a:solidFill>
              </a:rPr>
              <a:t>50</a:t>
            </a:r>
            <a:r>
              <a:rPr lang="en-US" sz="5400" baseline="30000" dirty="0" smtClean="0">
                <a:solidFill>
                  <a:schemeClr val="bg1"/>
                </a:solidFill>
              </a:rPr>
              <a:t>th</a:t>
            </a:r>
            <a:r>
              <a:rPr lang="en-US" sz="5400" dirty="0" smtClean="0">
                <a:solidFill>
                  <a:schemeClr val="bg1"/>
                </a:solidFill>
              </a:rPr>
              <a:t> Annual Conference Celebratory Panel</a:t>
            </a:r>
            <a:endParaRPr lang="en-US" sz="5400" dirty="0">
              <a:solidFill>
                <a:schemeClr val="bg1"/>
              </a:solidFill>
            </a:endParaRPr>
          </a:p>
        </p:txBody>
      </p:sp>
      <p:pic>
        <p:nvPicPr>
          <p:cNvPr id="7" name="Picture 7" descr="C:\Users\Eleanor\AppData\Local\Microsoft\Windows\Temporary Internet Files\Content.Outlook\CJ5SBSLV\NAEPC 50th logo.jpeg"/>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876799" y="381000"/>
            <a:ext cx="2294193" cy="2667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04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ln>
            <a:noFill/>
          </a:ln>
        </p:spPr>
        <p:txBody>
          <a:bodyPr/>
          <a:lstStyle/>
          <a:p>
            <a:r>
              <a:rPr lang="en-US" dirty="0" smtClean="0"/>
              <a:t>Morning Break •</a:t>
            </a:r>
            <a:br>
              <a:rPr lang="en-US" dirty="0" smtClean="0"/>
            </a:br>
            <a:r>
              <a:rPr lang="en-US" dirty="0" err="1" smtClean="0"/>
              <a:t>Castellana</a:t>
            </a:r>
            <a:r>
              <a:rPr lang="en-US" dirty="0" smtClean="0"/>
              <a:t> Commons</a:t>
            </a:r>
            <a:endParaRPr lang="en-US" dirty="0"/>
          </a:p>
        </p:txBody>
      </p:sp>
      <p:sp>
        <p:nvSpPr>
          <p:cNvPr id="8" name="Subtitle 7"/>
          <p:cNvSpPr>
            <a:spLocks noGrp="1"/>
          </p:cNvSpPr>
          <p:nvPr>
            <p:ph type="subTitle" idx="1"/>
          </p:nvPr>
        </p:nvSpPr>
        <p:spPr>
          <a:xfrm>
            <a:off x="1600200" y="4572000"/>
            <a:ext cx="6461760" cy="1295400"/>
          </a:xfrm>
        </p:spPr>
        <p:txBody>
          <a:bodyPr>
            <a:noAutofit/>
          </a:bodyPr>
          <a:lstStyle/>
          <a:p>
            <a:pPr algn="r"/>
            <a:r>
              <a:rPr lang="en-US" sz="4000" dirty="0" smtClean="0">
                <a:solidFill>
                  <a:schemeClr val="bg1"/>
                </a:solidFill>
              </a:rPr>
              <a:t>General Session Resumes </a:t>
            </a:r>
          </a:p>
          <a:p>
            <a:pPr algn="r"/>
            <a:r>
              <a:rPr lang="en-US" sz="4000" dirty="0" smtClean="0">
                <a:solidFill>
                  <a:schemeClr val="bg1"/>
                </a:solidFill>
              </a:rPr>
              <a:t>at 10:55 am</a:t>
            </a:r>
            <a:endParaRPr lang="en-US" sz="4000" dirty="0">
              <a:solidFill>
                <a:schemeClr val="bg1"/>
              </a:solidFill>
            </a:endParaRPr>
          </a:p>
        </p:txBody>
      </p:sp>
    </p:spTree>
    <p:extLst>
      <p:ext uri="{BB962C8B-B14F-4D97-AF65-F5344CB8AC3E}">
        <p14:creationId xmlns:p14="http://schemas.microsoft.com/office/powerpoint/2010/main" val="1215672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229600" cy="2593975"/>
          </a:xfrm>
        </p:spPr>
        <p:txBody>
          <a:bodyPr/>
          <a:lstStyle/>
          <a:p>
            <a:r>
              <a:rPr lang="en-US" sz="6000" dirty="0" smtClean="0"/>
              <a:t>NAEPC &amp; </a:t>
            </a:r>
            <a:br>
              <a:rPr lang="en-US" sz="6000" dirty="0" smtClean="0"/>
            </a:br>
            <a:r>
              <a:rPr lang="en-US" sz="4400" dirty="0" smtClean="0"/>
              <a:t>The NAEPC Education Foundation</a:t>
            </a:r>
            <a:endParaRPr lang="en-US" sz="4400" dirty="0"/>
          </a:p>
        </p:txBody>
      </p:sp>
      <p:sp>
        <p:nvSpPr>
          <p:cNvPr id="3" name="Subtitle 2"/>
          <p:cNvSpPr>
            <a:spLocks noGrp="1"/>
          </p:cNvSpPr>
          <p:nvPr>
            <p:ph type="subTitle" idx="1"/>
          </p:nvPr>
        </p:nvSpPr>
        <p:spPr>
          <a:xfrm>
            <a:off x="762000" y="3810000"/>
            <a:ext cx="7315200" cy="1219200"/>
          </a:xfrm>
        </p:spPr>
        <p:txBody>
          <a:bodyPr>
            <a:normAutofit/>
          </a:bodyPr>
          <a:lstStyle/>
          <a:p>
            <a:pPr algn="r"/>
            <a:r>
              <a:rPr lang="en-US" sz="5000" b="1" dirty="0" smtClean="0">
                <a:solidFill>
                  <a:schemeClr val="bg1"/>
                </a:solidFill>
                <a:latin typeface="Batang" panose="02030600000101010101" pitchFamily="18" charset="-127"/>
                <a:ea typeface="Batang" panose="02030600000101010101" pitchFamily="18" charset="-127"/>
              </a:rPr>
              <a:t>50</a:t>
            </a:r>
            <a:r>
              <a:rPr lang="en-US" sz="5000" b="1" baseline="30000" dirty="0" smtClean="0">
                <a:solidFill>
                  <a:schemeClr val="bg1"/>
                </a:solidFill>
                <a:latin typeface="Batang" panose="02030600000101010101" pitchFamily="18" charset="-127"/>
                <a:ea typeface="Batang" panose="02030600000101010101" pitchFamily="18" charset="-127"/>
              </a:rPr>
              <a:t>th</a:t>
            </a:r>
            <a:r>
              <a:rPr lang="en-US" sz="5000" b="1" dirty="0" smtClean="0">
                <a:solidFill>
                  <a:schemeClr val="bg1"/>
                </a:solidFill>
                <a:latin typeface="Batang" panose="02030600000101010101" pitchFamily="18" charset="-127"/>
                <a:ea typeface="Batang" panose="02030600000101010101" pitchFamily="18" charset="-127"/>
              </a:rPr>
              <a:t> Annual Conference</a:t>
            </a:r>
          </a:p>
          <a:p>
            <a:pPr algn="r"/>
            <a:endParaRPr lang="en-US" dirty="0"/>
          </a:p>
        </p:txBody>
      </p:sp>
      <p:sp>
        <p:nvSpPr>
          <p:cNvPr id="5" name="TextBox 4"/>
          <p:cNvSpPr txBox="1"/>
          <p:nvPr/>
        </p:nvSpPr>
        <p:spPr>
          <a:xfrm>
            <a:off x="228600" y="5486400"/>
            <a:ext cx="8153400" cy="784830"/>
          </a:xfrm>
          <a:prstGeom prst="rect">
            <a:avLst/>
          </a:prstGeom>
          <a:noFill/>
        </p:spPr>
        <p:txBody>
          <a:bodyPr wrap="square" rtlCol="0">
            <a:spAutoFit/>
          </a:bodyPr>
          <a:lstStyle/>
          <a:p>
            <a:r>
              <a:rPr lang="en-US" sz="4500" b="1" dirty="0" smtClean="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COUNCIL LEADERSHIP DAY</a:t>
            </a:r>
            <a:endParaRPr lang="en-US" sz="4500" b="1" dirty="0">
              <a:solidFill>
                <a:schemeClr val="bg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6" name="Picture 7" descr="C:\Users\Eleanor\AppData\Local\Microsoft\Windows\Temporary Internet Files\Content.Outlook\CJ5SBSLV\NAEPC 50th logo.jpeg"/>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876799" y="381000"/>
            <a:ext cx="2294193" cy="2667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84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Annual Conference Committee</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366712" y="5105400"/>
            <a:ext cx="3657600" cy="944562"/>
          </a:xfrm>
        </p:spPr>
        <p:txBody>
          <a:bodyPr/>
          <a:lstStyle/>
          <a:p>
            <a:r>
              <a:rPr lang="en-US" dirty="0" smtClean="0">
                <a:solidFill>
                  <a:srgbClr val="002060"/>
                </a:solidFill>
              </a:rPr>
              <a:t>Jordon N. Rosen</a:t>
            </a:r>
          </a:p>
          <a:p>
            <a:r>
              <a:rPr lang="en-US" dirty="0" smtClean="0">
                <a:solidFill>
                  <a:srgbClr val="002060"/>
                </a:solidFill>
              </a:rPr>
              <a:t>Committee Chair</a:t>
            </a:r>
            <a:endParaRPr lang="en-US" dirty="0">
              <a:solidFill>
                <a:srgbClr val="002060"/>
              </a:solidFill>
            </a:endParaRPr>
          </a:p>
        </p:txBody>
      </p:sp>
      <p:sp>
        <p:nvSpPr>
          <p:cNvPr id="8" name="Text Placeholder 4"/>
          <p:cNvSpPr txBox="1">
            <a:spLocks/>
          </p:cNvSpPr>
          <p:nvPr/>
        </p:nvSpPr>
        <p:spPr>
          <a:xfrm>
            <a:off x="4350543" y="5127171"/>
            <a:ext cx="3657600" cy="9445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dirty="0" smtClean="0">
                <a:solidFill>
                  <a:srgbClr val="002060"/>
                </a:solidFill>
              </a:rPr>
              <a:t>S. Mark Alton</a:t>
            </a:r>
          </a:p>
          <a:p>
            <a:r>
              <a:rPr lang="en-US" dirty="0" smtClean="0">
                <a:solidFill>
                  <a:srgbClr val="002060"/>
                </a:solidFill>
              </a:rPr>
              <a:t>Committee Vice-Chair</a:t>
            </a:r>
            <a:endParaRPr lang="en-US" dirty="0">
              <a:solidFill>
                <a:srgbClr val="002060"/>
              </a:solidFill>
            </a:endParaRPr>
          </a:p>
        </p:txBody>
      </p:sp>
      <p:pic>
        <p:nvPicPr>
          <p:cNvPr id="27650" name="Picture 2" descr="Mark A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828800"/>
            <a:ext cx="2601345" cy="3201656"/>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2601346" cy="320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9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6089650" cy="429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50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44098" y="119743"/>
            <a:ext cx="7620000" cy="1143000"/>
          </a:xfrm>
        </p:spPr>
        <p:txBody>
          <a:bodyPr/>
          <a:lstStyle/>
          <a:p>
            <a:pPr algn="ctr"/>
            <a:r>
              <a:rPr lang="en-US" sz="4000" dirty="0" smtClean="0">
                <a:effectLst>
                  <a:outerShdw blurRad="38100" dist="38100" dir="2700000" algn="tl">
                    <a:srgbClr val="000000">
                      <a:alpha val="43137"/>
                    </a:srgbClr>
                  </a:outerShdw>
                </a:effectLst>
              </a:rPr>
              <a:t>50</a:t>
            </a:r>
            <a:r>
              <a:rPr lang="en-US" sz="4000" baseline="30000" dirty="0" smtClean="0">
                <a:effectLst>
                  <a:outerShdw blurRad="38100" dist="38100" dir="2700000" algn="tl">
                    <a:srgbClr val="000000">
                      <a:alpha val="43137"/>
                    </a:srgbClr>
                  </a:outerShdw>
                </a:effectLst>
              </a:rPr>
              <a:t>th</a:t>
            </a:r>
            <a:r>
              <a:rPr lang="en-US" sz="4000" dirty="0" smtClean="0">
                <a:effectLst>
                  <a:outerShdw blurRad="38100" dist="38100" dir="2700000" algn="tl">
                    <a:srgbClr val="000000">
                      <a:alpha val="43137"/>
                    </a:srgbClr>
                  </a:outerShdw>
                </a:effectLst>
              </a:rPr>
              <a:t> Annual Conference Sponsors</a:t>
            </a:r>
            <a:endParaRPr lang="en-US" sz="4000" dirty="0">
              <a:effectLst>
                <a:outerShdw blurRad="38100" dist="38100" dir="2700000" algn="tl">
                  <a:srgbClr val="000000">
                    <a:alpha val="43137"/>
                  </a:srgbClr>
                </a:outerShdw>
              </a:effectLst>
            </a:endParaRPr>
          </a:p>
        </p:txBody>
      </p:sp>
      <p:sp>
        <p:nvSpPr>
          <p:cNvPr id="5" name="TextBox 4"/>
          <p:cNvSpPr txBox="1"/>
          <p:nvPr/>
        </p:nvSpPr>
        <p:spPr>
          <a:xfrm>
            <a:off x="2945360" y="1110734"/>
            <a:ext cx="2209800" cy="369332"/>
          </a:xfrm>
          <a:prstGeom prst="rect">
            <a:avLst/>
          </a:prstGeom>
          <a:noFill/>
        </p:spPr>
        <p:txBody>
          <a:bodyPr wrap="square" rtlCol="0">
            <a:spAutoFit/>
          </a:bodyPr>
          <a:lstStyle/>
          <a:p>
            <a:r>
              <a:rPr lang="en-US" b="1" dirty="0" smtClean="0">
                <a:solidFill>
                  <a:srgbClr val="002060"/>
                </a:solidFill>
              </a:rPr>
              <a:t>PLATINUM</a:t>
            </a:r>
            <a:r>
              <a:rPr lang="en-US" b="1" dirty="0" smtClean="0"/>
              <a:t> SPONSOR</a:t>
            </a:r>
            <a:endParaRPr lang="en-US" b="1" dirty="0"/>
          </a:p>
        </p:txBody>
      </p:sp>
      <p:sp>
        <p:nvSpPr>
          <p:cNvPr id="6" name="TextBox 5"/>
          <p:cNvSpPr txBox="1"/>
          <p:nvPr/>
        </p:nvSpPr>
        <p:spPr>
          <a:xfrm>
            <a:off x="133350" y="2654160"/>
            <a:ext cx="3124200" cy="369332"/>
          </a:xfrm>
          <a:prstGeom prst="rect">
            <a:avLst/>
          </a:prstGeom>
          <a:noFill/>
        </p:spPr>
        <p:txBody>
          <a:bodyPr wrap="square" rtlCol="0">
            <a:spAutoFit/>
          </a:bodyPr>
          <a:lstStyle/>
          <a:p>
            <a:r>
              <a:rPr lang="en-US" b="1" dirty="0" smtClean="0">
                <a:solidFill>
                  <a:srgbClr val="002060"/>
                </a:solidFill>
              </a:rPr>
              <a:t>GOLD SPONSORS</a:t>
            </a:r>
            <a:endParaRPr lang="en-US" b="1" dirty="0">
              <a:solidFill>
                <a:srgbClr val="002060"/>
              </a:solidFill>
            </a:endParaRPr>
          </a:p>
        </p:txBody>
      </p:sp>
      <p:pic>
        <p:nvPicPr>
          <p:cNvPr id="29699" name="Picture 3" descr="Coventry_FNL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446" y="3189514"/>
            <a:ext cx="21579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descr="C:\Users\Eleanor\AppData\Local\Microsoft\Windows\Temporary Internet Files\Content.Outlook\CJ5SBSLV\Crummey Service logo 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430" y="3200400"/>
            <a:ext cx="295523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103217_FidCharitabl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72" y="4157391"/>
            <a:ext cx="3105150" cy="61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C:\Users\Eleanor\AppData\Local\Microsoft\Windows\Temporary Internet Files\Content.Outlook\CJ5SBSLV\Guardianlogo rev2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7550" y="4157391"/>
            <a:ext cx="1867438" cy="94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 descr="C:\Users\Eleanor\AppData\Local\Microsoft\Windows\Temporary Internet Files\Content.Outlook\CJ5SBSLV\HnS-LOGO-2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4164604"/>
            <a:ext cx="2662224" cy="5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463" y="5410199"/>
            <a:ext cx="2297430" cy="59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5410199"/>
            <a:ext cx="2526197" cy="5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9785" y="6096000"/>
            <a:ext cx="2628604" cy="62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1" descr="C:\Users\Eleanor\AppData\Local\Microsoft\Windows\Temporary Internet Files\Content.Outlook\CJ5SBSLV\HomePay_v04_outlinedCMY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597111"/>
            <a:ext cx="6248400" cy="86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57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a:effectLst>
                  <a:outerShdw blurRad="38100" dist="38100" dir="2700000" algn="tl">
                    <a:srgbClr val="000000">
                      <a:alpha val="43137"/>
                    </a:srgbClr>
                  </a:outerShdw>
                </a:effectLst>
              </a:rPr>
              <a:t>50</a:t>
            </a:r>
            <a:r>
              <a:rPr lang="en-US" sz="4000" baseline="30000" dirty="0">
                <a:effectLst>
                  <a:outerShdw blurRad="38100" dist="38100" dir="2700000" algn="tl">
                    <a:srgbClr val="000000">
                      <a:alpha val="43137"/>
                    </a:srgbClr>
                  </a:outerShdw>
                </a:effectLst>
              </a:rPr>
              <a:t>th</a:t>
            </a:r>
            <a:r>
              <a:rPr lang="en-US" sz="4000" dirty="0">
                <a:effectLst>
                  <a:outerShdw blurRad="38100" dist="38100" dir="2700000" algn="tl">
                    <a:srgbClr val="000000">
                      <a:alpha val="43137"/>
                    </a:srgbClr>
                  </a:outerShdw>
                </a:effectLst>
              </a:rPr>
              <a:t> Annual Conference Sponsors</a:t>
            </a:r>
          </a:p>
        </p:txBody>
      </p:sp>
      <p:sp>
        <p:nvSpPr>
          <p:cNvPr id="8" name="Text Placeholder 4"/>
          <p:cNvSpPr txBox="1">
            <a:spLocks/>
          </p:cNvSpPr>
          <p:nvPr/>
        </p:nvSpPr>
        <p:spPr>
          <a:xfrm>
            <a:off x="685800" y="1143000"/>
            <a:ext cx="7315200" cy="5562600"/>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algn="l"/>
            <a:endParaRPr lang="en-US" sz="2800" dirty="0" smtClean="0"/>
          </a:p>
          <a:p>
            <a:pPr algn="l"/>
            <a:endParaRPr lang="en-US" sz="2800" dirty="0"/>
          </a:p>
          <a:p>
            <a:pPr algn="r"/>
            <a:r>
              <a:rPr lang="en-US" dirty="0" smtClean="0">
                <a:solidFill>
                  <a:srgbClr val="002060"/>
                </a:solidFill>
              </a:rPr>
              <a:t>American </a:t>
            </a:r>
            <a:r>
              <a:rPr lang="en-US" dirty="0">
                <a:solidFill>
                  <a:srgbClr val="002060"/>
                </a:solidFill>
              </a:rPr>
              <a:t>Endowment Foundation (AEF)</a:t>
            </a:r>
          </a:p>
          <a:p>
            <a:pPr algn="r"/>
            <a:r>
              <a:rPr lang="en-US" dirty="0" err="1">
                <a:solidFill>
                  <a:srgbClr val="002060"/>
                </a:solidFill>
              </a:rPr>
              <a:t>Ashar</a:t>
            </a:r>
            <a:r>
              <a:rPr lang="en-US" dirty="0">
                <a:solidFill>
                  <a:srgbClr val="002060"/>
                </a:solidFill>
              </a:rPr>
              <a:t> Group - Secondary Market Specialists</a:t>
            </a:r>
          </a:p>
          <a:p>
            <a:pPr algn="r"/>
            <a:r>
              <a:rPr lang="en-US" dirty="0">
                <a:solidFill>
                  <a:srgbClr val="002060"/>
                </a:solidFill>
              </a:rPr>
              <a:t>BNY Mellon Wealth Management</a:t>
            </a:r>
          </a:p>
          <a:p>
            <a:pPr algn="r"/>
            <a:r>
              <a:rPr lang="en-US" dirty="0">
                <a:solidFill>
                  <a:srgbClr val="002060"/>
                </a:solidFill>
              </a:rPr>
              <a:t>Crozier Fine Arts, Inc.</a:t>
            </a:r>
          </a:p>
          <a:p>
            <a:pPr algn="r"/>
            <a:r>
              <a:rPr lang="en-US" dirty="0">
                <a:solidFill>
                  <a:srgbClr val="002060"/>
                </a:solidFill>
              </a:rPr>
              <a:t>Heritage Auctions</a:t>
            </a:r>
          </a:p>
          <a:p>
            <a:pPr algn="r"/>
            <a:r>
              <a:rPr lang="en-US" dirty="0">
                <a:solidFill>
                  <a:srgbClr val="002060"/>
                </a:solidFill>
              </a:rPr>
              <a:t>Mass Mutual Financial Group</a:t>
            </a:r>
          </a:p>
          <a:p>
            <a:pPr algn="r"/>
            <a:r>
              <a:rPr lang="en-US" dirty="0">
                <a:solidFill>
                  <a:srgbClr val="002060"/>
                </a:solidFill>
              </a:rPr>
              <a:t>Nationwide Valuations</a:t>
            </a:r>
          </a:p>
          <a:p>
            <a:pPr algn="r"/>
            <a:r>
              <a:rPr lang="en-US" dirty="0">
                <a:solidFill>
                  <a:srgbClr val="002060"/>
                </a:solidFill>
              </a:rPr>
              <a:t>Northwestern Mutual</a:t>
            </a:r>
          </a:p>
          <a:p>
            <a:pPr algn="r"/>
            <a:r>
              <a:rPr lang="en-US" dirty="0">
                <a:solidFill>
                  <a:srgbClr val="002060"/>
                </a:solidFill>
              </a:rPr>
              <a:t>South Dakota Trust Company </a:t>
            </a:r>
            <a:r>
              <a:rPr lang="en-US" dirty="0" smtClean="0">
                <a:solidFill>
                  <a:srgbClr val="002060"/>
                </a:solidFill>
              </a:rPr>
              <a:t>LLC</a:t>
            </a:r>
          </a:p>
          <a:p>
            <a:pPr algn="r"/>
            <a:r>
              <a:rPr lang="en-US" dirty="0" smtClean="0">
                <a:solidFill>
                  <a:srgbClr val="002060"/>
                </a:solidFill>
              </a:rPr>
              <a:t>U.S</a:t>
            </a:r>
            <a:r>
              <a:rPr lang="en-US" dirty="0">
                <a:solidFill>
                  <a:srgbClr val="002060"/>
                </a:solidFill>
              </a:rPr>
              <a:t>. Trust, Bank of America </a:t>
            </a:r>
            <a:r>
              <a:rPr lang="en-US" dirty="0" smtClean="0">
                <a:solidFill>
                  <a:srgbClr val="002060"/>
                </a:solidFill>
              </a:rPr>
              <a:t>Private </a:t>
            </a:r>
            <a:r>
              <a:rPr lang="en-US" dirty="0">
                <a:solidFill>
                  <a:srgbClr val="002060"/>
                </a:solidFill>
              </a:rPr>
              <a:t>Wealth Management</a:t>
            </a:r>
          </a:p>
          <a:p>
            <a:pPr algn="r"/>
            <a:r>
              <a:rPr lang="en-US" dirty="0">
                <a:solidFill>
                  <a:srgbClr val="002060"/>
                </a:solidFill>
              </a:rPr>
              <a:t>Whittier </a:t>
            </a:r>
            <a:r>
              <a:rPr lang="en-US" dirty="0" smtClean="0">
                <a:solidFill>
                  <a:srgbClr val="002060"/>
                </a:solidFill>
              </a:rPr>
              <a:t>Trust</a:t>
            </a:r>
          </a:p>
          <a:p>
            <a:endParaRPr lang="en-US" sz="1000" dirty="0">
              <a:solidFill>
                <a:srgbClr val="002060"/>
              </a:solidFill>
            </a:endParaRPr>
          </a:p>
          <a:p>
            <a:r>
              <a:rPr lang="en-US" dirty="0" smtClean="0">
                <a:solidFill>
                  <a:srgbClr val="002060"/>
                </a:solidFill>
              </a:rPr>
              <a:t>DON’T FORGET TO VISIT THE EXHIBIT HALL TO MEET WITH ALL OF THE 50</a:t>
            </a:r>
            <a:r>
              <a:rPr lang="en-US" baseline="30000" dirty="0" smtClean="0">
                <a:solidFill>
                  <a:srgbClr val="002060"/>
                </a:solidFill>
              </a:rPr>
              <a:t>TH</a:t>
            </a:r>
            <a:r>
              <a:rPr lang="en-US" dirty="0" smtClean="0">
                <a:solidFill>
                  <a:srgbClr val="002060"/>
                </a:solidFill>
              </a:rPr>
              <a:t> ANNUAL CONFERENCE SPONSORS &amp; EXHBITORS</a:t>
            </a:r>
            <a:endParaRPr lang="en-US" dirty="0">
              <a:solidFill>
                <a:srgbClr val="002060"/>
              </a:solidFill>
            </a:endParaRPr>
          </a:p>
        </p:txBody>
      </p:sp>
      <p:sp>
        <p:nvSpPr>
          <p:cNvPr id="3" name="TextBox 2"/>
          <p:cNvSpPr txBox="1"/>
          <p:nvPr/>
        </p:nvSpPr>
        <p:spPr>
          <a:xfrm rot="20593453">
            <a:off x="807594" y="2805694"/>
            <a:ext cx="2740251" cy="1323439"/>
          </a:xfrm>
          <a:prstGeom prst="rect">
            <a:avLst/>
          </a:prstGeom>
          <a:noFill/>
        </p:spPr>
        <p:txBody>
          <a:bodyPr wrap="square" rtlCol="0">
            <a:spAutoFit/>
          </a:bodyPr>
          <a:lstStyle/>
          <a:p>
            <a:pPr algn="ctr"/>
            <a:r>
              <a:rPr lang="en-US" sz="4000" dirty="0" smtClean="0">
                <a:solidFill>
                  <a:srgbClr val="002060"/>
                </a:solidFill>
              </a:rPr>
              <a:t>SILVER </a:t>
            </a:r>
          </a:p>
          <a:p>
            <a:pPr algn="ctr"/>
            <a:r>
              <a:rPr lang="en-US" sz="4000" dirty="0" smtClean="0">
                <a:solidFill>
                  <a:srgbClr val="002060"/>
                </a:solidFill>
              </a:rPr>
              <a:t>SPONSORS</a:t>
            </a:r>
            <a:endParaRPr lang="en-US" sz="4000" dirty="0">
              <a:solidFill>
                <a:srgbClr val="002060"/>
              </a:solidFill>
            </a:endParaRPr>
          </a:p>
        </p:txBody>
      </p:sp>
    </p:spTree>
    <p:extLst>
      <p:ext uri="{BB962C8B-B14F-4D97-AF65-F5344CB8AC3E}">
        <p14:creationId xmlns:p14="http://schemas.microsoft.com/office/powerpoint/2010/main" val="3579373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a:effectLst>
                  <a:outerShdw blurRad="38100" dist="38100" dir="2700000" algn="tl">
                    <a:srgbClr val="000000">
                      <a:alpha val="43137"/>
                    </a:srgbClr>
                  </a:outerShdw>
                </a:effectLst>
              </a:rPr>
              <a:t>50</a:t>
            </a:r>
            <a:r>
              <a:rPr lang="en-US" sz="4000" baseline="30000" dirty="0">
                <a:effectLst>
                  <a:outerShdw blurRad="38100" dist="38100" dir="2700000" algn="tl">
                    <a:srgbClr val="000000">
                      <a:alpha val="43137"/>
                    </a:srgbClr>
                  </a:outerShdw>
                </a:effectLst>
              </a:rPr>
              <a:t>th</a:t>
            </a:r>
            <a:r>
              <a:rPr lang="en-US" sz="4000" dirty="0">
                <a:effectLst>
                  <a:outerShdw blurRad="38100" dist="38100" dir="2700000" algn="tl">
                    <a:srgbClr val="000000">
                      <a:alpha val="43137"/>
                    </a:srgbClr>
                  </a:outerShdw>
                </a:effectLst>
              </a:rPr>
              <a:t> Annual Conference Sponsors</a:t>
            </a:r>
          </a:p>
        </p:txBody>
      </p:sp>
      <p:sp>
        <p:nvSpPr>
          <p:cNvPr id="8" name="Text Placeholder 4"/>
          <p:cNvSpPr txBox="1">
            <a:spLocks/>
          </p:cNvSpPr>
          <p:nvPr/>
        </p:nvSpPr>
        <p:spPr>
          <a:xfrm>
            <a:off x="533400" y="1295400"/>
            <a:ext cx="7315200" cy="5029200"/>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algn="l"/>
            <a:endParaRPr lang="en-US" sz="2800" dirty="0" smtClean="0"/>
          </a:p>
          <a:p>
            <a:r>
              <a:rPr lang="en-US" sz="1800" dirty="0" smtClean="0">
                <a:solidFill>
                  <a:srgbClr val="002060"/>
                </a:solidFill>
              </a:rPr>
              <a:t>Thursday</a:t>
            </a:r>
            <a:r>
              <a:rPr lang="en-US" sz="1800" dirty="0">
                <a:solidFill>
                  <a:srgbClr val="002060"/>
                </a:solidFill>
              </a:rPr>
              <a:t>, November 21, 2013 • 7:00 </a:t>
            </a:r>
            <a:r>
              <a:rPr lang="en-US" sz="1800" dirty="0" smtClean="0">
                <a:solidFill>
                  <a:srgbClr val="002060"/>
                </a:solidFill>
              </a:rPr>
              <a:t>am</a:t>
            </a:r>
            <a:r>
              <a:rPr lang="en-US" sz="1800" dirty="0">
                <a:solidFill>
                  <a:srgbClr val="002060"/>
                </a:solidFill>
              </a:rPr>
              <a:t> </a:t>
            </a:r>
          </a:p>
          <a:p>
            <a:pPr algn="l"/>
            <a:r>
              <a:rPr lang="en-US" sz="1800" b="0" dirty="0">
                <a:solidFill>
                  <a:srgbClr val="002060"/>
                </a:solidFill>
              </a:rPr>
              <a:t>  </a:t>
            </a:r>
            <a:r>
              <a:rPr lang="en-US" sz="1800" b="0" dirty="0" smtClean="0">
                <a:solidFill>
                  <a:srgbClr val="002060"/>
                </a:solidFill>
              </a:rPr>
              <a:t>Option 1:</a:t>
            </a:r>
          </a:p>
          <a:p>
            <a:pPr algn="l"/>
            <a:r>
              <a:rPr lang="en-US" sz="1800" b="0" dirty="0">
                <a:solidFill>
                  <a:srgbClr val="002060"/>
                </a:solidFill>
              </a:rPr>
              <a:t> </a:t>
            </a:r>
            <a:r>
              <a:rPr lang="en-US" sz="1800" b="0" dirty="0" smtClean="0">
                <a:solidFill>
                  <a:srgbClr val="002060"/>
                </a:solidFill>
              </a:rPr>
              <a:t> “The </a:t>
            </a:r>
            <a:r>
              <a:rPr lang="en-US" sz="1800" b="0" dirty="0">
                <a:solidFill>
                  <a:srgbClr val="002060"/>
                </a:solidFill>
              </a:rPr>
              <a:t>Secondary Market for Life Insurance, the Market Today” </a:t>
            </a:r>
          </a:p>
          <a:p>
            <a:pPr algn="l"/>
            <a:r>
              <a:rPr lang="en-US" sz="1800" b="0" dirty="0">
                <a:solidFill>
                  <a:srgbClr val="002060"/>
                </a:solidFill>
              </a:rPr>
              <a:t>  Offered by: James Camper of Coventry</a:t>
            </a:r>
          </a:p>
          <a:p>
            <a:pPr algn="l"/>
            <a:r>
              <a:rPr lang="en-US" sz="1800" b="0" dirty="0">
                <a:solidFill>
                  <a:srgbClr val="002060"/>
                </a:solidFill>
              </a:rPr>
              <a:t> </a:t>
            </a:r>
          </a:p>
          <a:p>
            <a:pPr algn="l"/>
            <a:r>
              <a:rPr lang="en-US" sz="1800" b="0" dirty="0">
                <a:solidFill>
                  <a:srgbClr val="002060"/>
                </a:solidFill>
              </a:rPr>
              <a:t> </a:t>
            </a:r>
            <a:r>
              <a:rPr lang="en-US" sz="1800" b="0" dirty="0" smtClean="0">
                <a:solidFill>
                  <a:srgbClr val="002060"/>
                </a:solidFill>
              </a:rPr>
              <a:t>Option 2:</a:t>
            </a:r>
          </a:p>
          <a:p>
            <a:pPr algn="l"/>
            <a:r>
              <a:rPr lang="en-US" sz="1800" b="0" dirty="0" smtClean="0">
                <a:solidFill>
                  <a:srgbClr val="002060"/>
                </a:solidFill>
              </a:rPr>
              <a:t> </a:t>
            </a:r>
            <a:r>
              <a:rPr lang="en-US" sz="1800" b="0" dirty="0">
                <a:solidFill>
                  <a:srgbClr val="002060"/>
                </a:solidFill>
              </a:rPr>
              <a:t>“Searching for Missing Heirs of Beneficiaries: What You Need to Know </a:t>
            </a:r>
            <a:endParaRPr lang="en-US" sz="1800" b="0" dirty="0" smtClean="0">
              <a:solidFill>
                <a:srgbClr val="002060"/>
              </a:solidFill>
            </a:endParaRPr>
          </a:p>
          <a:p>
            <a:pPr algn="l"/>
            <a:r>
              <a:rPr lang="en-US" sz="1800" b="0" dirty="0">
                <a:solidFill>
                  <a:srgbClr val="002060"/>
                </a:solidFill>
              </a:rPr>
              <a:t> </a:t>
            </a:r>
            <a:r>
              <a:rPr lang="en-US" sz="1800" b="0" dirty="0" smtClean="0">
                <a:solidFill>
                  <a:srgbClr val="002060"/>
                </a:solidFill>
              </a:rPr>
              <a:t>   about </a:t>
            </a:r>
            <a:r>
              <a:rPr lang="en-US" sz="1800" b="0" dirty="0">
                <a:solidFill>
                  <a:srgbClr val="002060"/>
                </a:solidFill>
              </a:rPr>
              <a:t>the Heir-Tracing Industry to Protect the Heir’s Interests and Your </a:t>
            </a:r>
            <a:endParaRPr lang="en-US" sz="1800" b="0" dirty="0" smtClean="0">
              <a:solidFill>
                <a:srgbClr val="002060"/>
              </a:solidFill>
            </a:endParaRPr>
          </a:p>
          <a:p>
            <a:pPr algn="l"/>
            <a:r>
              <a:rPr lang="en-US" sz="1800" b="0" dirty="0">
                <a:solidFill>
                  <a:srgbClr val="002060"/>
                </a:solidFill>
              </a:rPr>
              <a:t> </a:t>
            </a:r>
            <a:r>
              <a:rPr lang="en-US" sz="1800" b="0" dirty="0" smtClean="0">
                <a:solidFill>
                  <a:srgbClr val="002060"/>
                </a:solidFill>
              </a:rPr>
              <a:t>   Fiduciary </a:t>
            </a:r>
            <a:r>
              <a:rPr lang="en-US" sz="1800" b="0" dirty="0">
                <a:solidFill>
                  <a:srgbClr val="002060"/>
                </a:solidFill>
              </a:rPr>
              <a:t>Duty”</a:t>
            </a:r>
          </a:p>
          <a:p>
            <a:pPr algn="l"/>
            <a:r>
              <a:rPr lang="en-US" sz="1800" b="0" dirty="0">
                <a:solidFill>
                  <a:srgbClr val="002060"/>
                </a:solidFill>
              </a:rPr>
              <a:t>  Offered by: Suzanne Simpson of International Genealogical Search Inc.</a:t>
            </a:r>
          </a:p>
          <a:p>
            <a:pPr algn="l"/>
            <a:r>
              <a:rPr lang="en-US" sz="1800" b="0" dirty="0">
                <a:solidFill>
                  <a:srgbClr val="002060"/>
                </a:solidFill>
              </a:rPr>
              <a:t> </a:t>
            </a:r>
          </a:p>
          <a:p>
            <a:r>
              <a:rPr lang="en-US" sz="1800" b="0" dirty="0">
                <a:solidFill>
                  <a:srgbClr val="002060"/>
                </a:solidFill>
              </a:rPr>
              <a:t> </a:t>
            </a:r>
            <a:r>
              <a:rPr lang="en-US" sz="1800" dirty="0" smtClean="0">
                <a:solidFill>
                  <a:srgbClr val="002060"/>
                </a:solidFill>
              </a:rPr>
              <a:t>  </a:t>
            </a:r>
            <a:r>
              <a:rPr lang="en-US" sz="1800" dirty="0">
                <a:solidFill>
                  <a:srgbClr val="002060"/>
                </a:solidFill>
              </a:rPr>
              <a:t>Friday, November 22, 2013 • 7:00 am</a:t>
            </a:r>
          </a:p>
          <a:p>
            <a:pPr algn="l"/>
            <a:r>
              <a:rPr lang="en-US" sz="1800" b="0" dirty="0">
                <a:solidFill>
                  <a:srgbClr val="002060"/>
                </a:solidFill>
              </a:rPr>
              <a:t> </a:t>
            </a:r>
            <a:r>
              <a:rPr lang="en-US" sz="1800" b="0" dirty="0" smtClean="0">
                <a:solidFill>
                  <a:srgbClr val="002060"/>
                </a:solidFill>
              </a:rPr>
              <a:t>  </a:t>
            </a:r>
            <a:r>
              <a:rPr lang="en-US" sz="1800" b="0" dirty="0">
                <a:solidFill>
                  <a:srgbClr val="002060"/>
                </a:solidFill>
              </a:rPr>
              <a:t>“How to Give Your Clients a Seamless Solution for Finding and Managing </a:t>
            </a:r>
            <a:r>
              <a:rPr lang="en-US" sz="1800" b="0" dirty="0" smtClean="0">
                <a:solidFill>
                  <a:srgbClr val="002060"/>
                </a:solidFill>
              </a:rPr>
              <a:t>  </a:t>
            </a:r>
          </a:p>
          <a:p>
            <a:pPr algn="l"/>
            <a:r>
              <a:rPr lang="en-US" sz="1800" b="0" dirty="0">
                <a:solidFill>
                  <a:srgbClr val="002060"/>
                </a:solidFill>
              </a:rPr>
              <a:t> </a:t>
            </a:r>
            <a:r>
              <a:rPr lang="en-US" sz="1800" b="0" dirty="0" smtClean="0">
                <a:solidFill>
                  <a:srgbClr val="002060"/>
                </a:solidFill>
              </a:rPr>
              <a:t>    an </a:t>
            </a:r>
            <a:r>
              <a:rPr lang="en-US" sz="1800" b="0" dirty="0">
                <a:solidFill>
                  <a:srgbClr val="002060"/>
                </a:solidFill>
              </a:rPr>
              <a:t>Employee”</a:t>
            </a:r>
          </a:p>
          <a:p>
            <a:pPr algn="l"/>
            <a:r>
              <a:rPr lang="en-US" sz="1800" b="0" dirty="0">
                <a:solidFill>
                  <a:srgbClr val="002060"/>
                </a:solidFill>
              </a:rPr>
              <a:t>  Offered by: Tom Breedlove of CARE.COM</a:t>
            </a:r>
          </a:p>
        </p:txBody>
      </p:sp>
      <p:sp>
        <p:nvSpPr>
          <p:cNvPr id="3" name="TextBox 2"/>
          <p:cNvSpPr txBox="1"/>
          <p:nvPr/>
        </p:nvSpPr>
        <p:spPr>
          <a:xfrm rot="1307007">
            <a:off x="6096643" y="1968103"/>
            <a:ext cx="2732088" cy="1350519"/>
          </a:xfrm>
          <a:prstGeom prst="rect">
            <a:avLst/>
          </a:prstGeom>
          <a:noFill/>
        </p:spPr>
        <p:txBody>
          <a:bodyPr wrap="square" rtlCol="0">
            <a:spAutoFit/>
          </a:bodyPr>
          <a:lstStyle/>
          <a:p>
            <a:pPr algn="ctr"/>
            <a:r>
              <a:rPr lang="en-US" sz="4000" dirty="0" smtClean="0">
                <a:solidFill>
                  <a:srgbClr val="002060"/>
                </a:solidFill>
              </a:rPr>
              <a:t>BONUS SESSIONS</a:t>
            </a:r>
            <a:endParaRPr lang="en-US" sz="4000" dirty="0">
              <a:solidFill>
                <a:srgbClr val="002060"/>
              </a:solidFill>
            </a:endParaRPr>
          </a:p>
        </p:txBody>
      </p:sp>
    </p:spTree>
    <p:extLst>
      <p:ext uri="{BB962C8B-B14F-4D97-AF65-F5344CB8AC3E}">
        <p14:creationId xmlns:p14="http://schemas.microsoft.com/office/powerpoint/2010/main" val="2750165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With Thanks…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838200" y="1524000"/>
            <a:ext cx="6858000" cy="4800600"/>
          </a:xfrm>
        </p:spPr>
        <p:txBody>
          <a:bodyPr>
            <a:noAutofit/>
          </a:bodyPr>
          <a:lstStyle/>
          <a:p>
            <a:pPr>
              <a:buClr>
                <a:schemeClr val="bg1"/>
              </a:buClr>
              <a:buFont typeface="Wingdings" panose="05000000000000000000" pitchFamily="2" charset="2"/>
              <a:buChar char="ü"/>
            </a:pPr>
            <a:r>
              <a:rPr lang="en-US" sz="4000" dirty="0" smtClean="0">
                <a:solidFill>
                  <a:srgbClr val="002060"/>
                </a:solidFill>
              </a:rPr>
              <a:t>Entire Conference Committee</a:t>
            </a:r>
          </a:p>
          <a:p>
            <a:pPr>
              <a:buClr>
                <a:schemeClr val="bg1"/>
              </a:buClr>
              <a:buFont typeface="Wingdings" panose="05000000000000000000" pitchFamily="2" charset="2"/>
              <a:buChar char="ü"/>
            </a:pPr>
            <a:r>
              <a:rPr lang="en-US" sz="4000" dirty="0" smtClean="0">
                <a:solidFill>
                  <a:srgbClr val="002060"/>
                </a:solidFill>
              </a:rPr>
              <a:t>Richard A. Oshins</a:t>
            </a:r>
          </a:p>
          <a:p>
            <a:pPr>
              <a:buClr>
                <a:schemeClr val="bg1"/>
              </a:buClr>
              <a:buFont typeface="Wingdings" panose="05000000000000000000" pitchFamily="2" charset="2"/>
              <a:buChar char="ü"/>
            </a:pPr>
            <a:r>
              <a:rPr lang="en-US" sz="4000" dirty="0" smtClean="0">
                <a:solidFill>
                  <a:srgbClr val="002060"/>
                </a:solidFill>
              </a:rPr>
              <a:t>MJM Administrative Team</a:t>
            </a:r>
          </a:p>
          <a:p>
            <a:pPr>
              <a:buClr>
                <a:schemeClr val="bg1"/>
              </a:buClr>
              <a:buFont typeface="Wingdings" panose="05000000000000000000" pitchFamily="2" charset="2"/>
              <a:buChar char="ü"/>
            </a:pPr>
            <a:r>
              <a:rPr lang="en-US" sz="4000" dirty="0" smtClean="0">
                <a:solidFill>
                  <a:srgbClr val="002060"/>
                </a:solidFill>
              </a:rPr>
              <a:t>Accredited Estate Planner®   </a:t>
            </a:r>
          </a:p>
          <a:p>
            <a:pPr marL="114300" indent="0">
              <a:buClr>
                <a:schemeClr val="bg1"/>
              </a:buClr>
              <a:buNone/>
            </a:pPr>
            <a:r>
              <a:rPr lang="en-US" sz="4000" dirty="0">
                <a:solidFill>
                  <a:srgbClr val="002060"/>
                </a:solidFill>
              </a:rPr>
              <a:t> </a:t>
            </a:r>
            <a:r>
              <a:rPr lang="en-US" sz="4000" dirty="0" smtClean="0">
                <a:solidFill>
                  <a:srgbClr val="002060"/>
                </a:solidFill>
              </a:rPr>
              <a:t>  Committee for Their Special  </a:t>
            </a:r>
          </a:p>
          <a:p>
            <a:pPr marL="114300" indent="0">
              <a:buClr>
                <a:schemeClr val="bg1"/>
              </a:buClr>
              <a:buNone/>
            </a:pPr>
            <a:r>
              <a:rPr lang="en-US" sz="4000" dirty="0">
                <a:solidFill>
                  <a:srgbClr val="002060"/>
                </a:solidFill>
              </a:rPr>
              <a:t> </a:t>
            </a:r>
            <a:r>
              <a:rPr lang="en-US" sz="4000" dirty="0" smtClean="0">
                <a:solidFill>
                  <a:srgbClr val="002060"/>
                </a:solidFill>
              </a:rPr>
              <a:t>  Session Thursday Evening</a:t>
            </a:r>
            <a:endParaRPr lang="en-US" sz="4000" dirty="0">
              <a:solidFill>
                <a:srgbClr val="002060"/>
              </a:solidFill>
            </a:endParaRPr>
          </a:p>
        </p:txBody>
      </p:sp>
    </p:spTree>
    <p:extLst>
      <p:ext uri="{BB962C8B-B14F-4D97-AF65-F5344CB8AC3E}">
        <p14:creationId xmlns:p14="http://schemas.microsoft.com/office/powerpoint/2010/main" val="282791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116 Councils Represented</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295400"/>
            <a:ext cx="3657600" cy="5321808"/>
          </a:xfrm>
        </p:spPr>
        <p:txBody>
          <a:bodyPr>
            <a:normAutofit fontScale="25000" lnSpcReduction="20000"/>
          </a:bodyPr>
          <a:lstStyle/>
          <a:p>
            <a:pPr marL="114300" indent="0" algn="ctr">
              <a:buNone/>
            </a:pPr>
            <a:r>
              <a:rPr lang="en-US" sz="4400" dirty="0">
                <a:solidFill>
                  <a:srgbClr val="002060"/>
                </a:solidFill>
              </a:rPr>
              <a:t>Eugene Estate Planning Council </a:t>
            </a:r>
          </a:p>
          <a:p>
            <a:pPr marL="114300" indent="0" algn="ctr">
              <a:buNone/>
            </a:pPr>
            <a:r>
              <a:rPr lang="en-US" sz="4400" dirty="0">
                <a:solidFill>
                  <a:srgbClr val="002060"/>
                </a:solidFill>
              </a:rPr>
              <a:t>Financial &amp; Estate Planning Council of </a:t>
            </a:r>
            <a:r>
              <a:rPr lang="en-US" sz="4400" dirty="0" smtClean="0">
                <a:solidFill>
                  <a:srgbClr val="002060"/>
                </a:solidFill>
              </a:rPr>
              <a:t>Metro </a:t>
            </a:r>
            <a:r>
              <a:rPr lang="en-US" sz="4400" dirty="0">
                <a:solidFill>
                  <a:srgbClr val="002060"/>
                </a:solidFill>
              </a:rPr>
              <a:t>Detroit, Inc. </a:t>
            </a:r>
          </a:p>
          <a:p>
            <a:pPr marL="114300" indent="0" algn="ctr">
              <a:buNone/>
            </a:pPr>
            <a:r>
              <a:rPr lang="en-US" sz="4400" dirty="0">
                <a:solidFill>
                  <a:srgbClr val="002060"/>
                </a:solidFill>
              </a:rPr>
              <a:t>Fresno Estate Planning Council</a:t>
            </a:r>
          </a:p>
          <a:p>
            <a:pPr marL="114300" indent="0" algn="ctr">
              <a:buNone/>
            </a:pPr>
            <a:r>
              <a:rPr lang="en-US" sz="4400" dirty="0">
                <a:solidFill>
                  <a:srgbClr val="002060"/>
                </a:solidFill>
              </a:rPr>
              <a:t>Greater Boca Raton Estate Planning Council</a:t>
            </a:r>
          </a:p>
          <a:p>
            <a:pPr marL="114300" indent="0" algn="ctr">
              <a:buNone/>
            </a:pPr>
            <a:r>
              <a:rPr lang="en-US" sz="4400" dirty="0">
                <a:solidFill>
                  <a:srgbClr val="002060"/>
                </a:solidFill>
              </a:rPr>
              <a:t>Greater Middlesex/Somerset Estate Planning Council</a:t>
            </a:r>
          </a:p>
          <a:p>
            <a:pPr marL="114300" indent="0" algn="ctr">
              <a:buNone/>
            </a:pPr>
            <a:r>
              <a:rPr lang="en-US" sz="4400" dirty="0">
                <a:solidFill>
                  <a:srgbClr val="002060"/>
                </a:solidFill>
              </a:rPr>
              <a:t>Greensboro Estate Planning Council</a:t>
            </a:r>
          </a:p>
          <a:p>
            <a:pPr marL="114300" indent="0" algn="ctr">
              <a:buNone/>
            </a:pPr>
            <a:r>
              <a:rPr lang="en-US" sz="4400" dirty="0">
                <a:solidFill>
                  <a:srgbClr val="002060"/>
                </a:solidFill>
              </a:rPr>
              <a:t>Greenville Estate Planning Council</a:t>
            </a:r>
          </a:p>
          <a:p>
            <a:pPr marL="114300" indent="0" algn="ctr">
              <a:buNone/>
            </a:pPr>
            <a:r>
              <a:rPr lang="en-US" sz="4400" dirty="0">
                <a:solidFill>
                  <a:srgbClr val="002060"/>
                </a:solidFill>
              </a:rPr>
              <a:t>Hampton Roads Estate Planning Council</a:t>
            </a:r>
          </a:p>
          <a:p>
            <a:pPr marL="114300" indent="0" algn="ctr">
              <a:buNone/>
            </a:pPr>
            <a:r>
              <a:rPr lang="en-US" sz="4400" dirty="0">
                <a:solidFill>
                  <a:srgbClr val="002060"/>
                </a:solidFill>
              </a:rPr>
              <a:t>Hawaii Estate Planning Council</a:t>
            </a:r>
          </a:p>
          <a:p>
            <a:pPr marL="114300" indent="0" algn="ctr">
              <a:buNone/>
            </a:pPr>
            <a:r>
              <a:rPr lang="en-US" sz="4400" dirty="0">
                <a:solidFill>
                  <a:srgbClr val="002060"/>
                </a:solidFill>
              </a:rPr>
              <a:t>Houston Business &amp; Estate Planning Council</a:t>
            </a:r>
          </a:p>
          <a:p>
            <a:pPr marL="114300" indent="0" algn="ctr">
              <a:buNone/>
            </a:pPr>
            <a:r>
              <a:rPr lang="en-US" sz="4400" dirty="0">
                <a:solidFill>
                  <a:srgbClr val="002060"/>
                </a:solidFill>
              </a:rPr>
              <a:t>Houston Estate &amp; Financial Forum </a:t>
            </a:r>
          </a:p>
          <a:p>
            <a:pPr marL="114300" indent="0" algn="ctr">
              <a:buNone/>
            </a:pPr>
            <a:r>
              <a:rPr lang="en-US" sz="4400" dirty="0">
                <a:solidFill>
                  <a:srgbClr val="002060"/>
                </a:solidFill>
              </a:rPr>
              <a:t>Hudson Valley Estate Planning Council</a:t>
            </a:r>
          </a:p>
          <a:p>
            <a:pPr marL="114300" indent="0" algn="ctr">
              <a:buNone/>
            </a:pPr>
            <a:r>
              <a:rPr lang="en-US" sz="4400" dirty="0">
                <a:solidFill>
                  <a:srgbClr val="002060"/>
                </a:solidFill>
              </a:rPr>
              <a:t>Lower Fairfield County Estate Planning Council</a:t>
            </a:r>
          </a:p>
          <a:p>
            <a:pPr marL="114300" indent="0" algn="ctr">
              <a:buNone/>
            </a:pPr>
            <a:r>
              <a:rPr lang="en-US" sz="4400" dirty="0">
                <a:solidFill>
                  <a:srgbClr val="002060"/>
                </a:solidFill>
              </a:rPr>
              <a:t>Martin County Estate Planning Council</a:t>
            </a:r>
          </a:p>
          <a:p>
            <a:pPr marL="114300" indent="0" algn="ctr">
              <a:buNone/>
            </a:pPr>
            <a:r>
              <a:rPr lang="en-US" sz="4400" dirty="0">
                <a:solidFill>
                  <a:srgbClr val="002060"/>
                </a:solidFill>
              </a:rPr>
              <a:t>Merrimack Valley Estate Planning Council</a:t>
            </a:r>
          </a:p>
          <a:p>
            <a:pPr marL="114300" indent="0" algn="ctr">
              <a:buNone/>
            </a:pPr>
            <a:r>
              <a:rPr lang="en-US" sz="4400" dirty="0">
                <a:solidFill>
                  <a:srgbClr val="002060"/>
                </a:solidFill>
              </a:rPr>
              <a:t>Mid-Iowa Estate &amp; Financial Planners</a:t>
            </a:r>
          </a:p>
          <a:p>
            <a:pPr marL="114300" indent="0" algn="ctr">
              <a:buNone/>
            </a:pPr>
            <a:r>
              <a:rPr lang="en-US" sz="4400" dirty="0">
                <a:solidFill>
                  <a:srgbClr val="002060"/>
                </a:solidFill>
              </a:rPr>
              <a:t>Mid-Missouri Estate Planning Council</a:t>
            </a:r>
          </a:p>
          <a:p>
            <a:pPr marL="114300" indent="0" algn="ctr">
              <a:buNone/>
            </a:pPr>
            <a:r>
              <a:rPr lang="en-US" sz="4400" dirty="0">
                <a:solidFill>
                  <a:srgbClr val="002060"/>
                </a:solidFill>
              </a:rPr>
              <a:t>Milwaukee Estate Planning Forum, Inc. </a:t>
            </a:r>
          </a:p>
          <a:p>
            <a:pPr marL="114300" indent="0" algn="ctr">
              <a:buNone/>
            </a:pPr>
            <a:r>
              <a:rPr lang="en-US" sz="4400" dirty="0">
                <a:solidFill>
                  <a:srgbClr val="002060"/>
                </a:solidFill>
              </a:rPr>
              <a:t>Mississippi Estate Planning Council</a:t>
            </a:r>
          </a:p>
          <a:p>
            <a:pPr marL="114300" indent="0" algn="ctr">
              <a:buNone/>
            </a:pPr>
            <a:r>
              <a:rPr lang="en-US" sz="4400" dirty="0">
                <a:solidFill>
                  <a:srgbClr val="002060"/>
                </a:solidFill>
              </a:rPr>
              <a:t>Montgomery Estate Planning Council</a:t>
            </a:r>
          </a:p>
          <a:p>
            <a:pPr marL="114300" indent="0" algn="ctr">
              <a:buNone/>
            </a:pPr>
            <a:r>
              <a:rPr lang="en-US" sz="4400" dirty="0">
                <a:solidFill>
                  <a:srgbClr val="002060"/>
                </a:solidFill>
              </a:rPr>
              <a:t>Nassau County Estate Planning Council</a:t>
            </a:r>
          </a:p>
          <a:p>
            <a:pPr marL="114300" indent="0" algn="ctr">
              <a:buNone/>
            </a:pPr>
            <a:r>
              <a:rPr lang="en-US" sz="4400" dirty="0">
                <a:solidFill>
                  <a:srgbClr val="002060"/>
                </a:solidFill>
              </a:rPr>
              <a:t>New Hampshire Estate Planning Council</a:t>
            </a:r>
          </a:p>
          <a:p>
            <a:pPr marL="114300" indent="0" algn="ctr">
              <a:buNone/>
            </a:pPr>
            <a:r>
              <a:rPr lang="en-US" sz="4400" dirty="0">
                <a:solidFill>
                  <a:srgbClr val="002060"/>
                </a:solidFill>
              </a:rPr>
              <a:t>New Orleans Estate Planning Council</a:t>
            </a:r>
          </a:p>
          <a:p>
            <a:pPr marL="114300" indent="0" algn="ctr">
              <a:buNone/>
            </a:pPr>
            <a:r>
              <a:rPr lang="en-US" sz="4400" dirty="0">
                <a:solidFill>
                  <a:srgbClr val="002060"/>
                </a:solidFill>
              </a:rPr>
              <a:t>North Central Florida Estate Planning Council</a:t>
            </a:r>
          </a:p>
          <a:p>
            <a:pPr marL="114300" indent="0" algn="ctr">
              <a:buNone/>
            </a:pPr>
            <a:r>
              <a:rPr lang="en-US" sz="4400" dirty="0">
                <a:solidFill>
                  <a:srgbClr val="002060"/>
                </a:solidFill>
              </a:rPr>
              <a:t>North Central West Virginia Estate Planning Council</a:t>
            </a:r>
          </a:p>
          <a:p>
            <a:pPr marL="114300" indent="0" algn="ctr">
              <a:buNone/>
            </a:pPr>
            <a:r>
              <a:rPr lang="en-US" sz="4400" dirty="0">
                <a:solidFill>
                  <a:srgbClr val="002060"/>
                </a:solidFill>
              </a:rPr>
              <a:t>North Coast Estate Planning Council</a:t>
            </a:r>
          </a:p>
          <a:p>
            <a:pPr marL="114300" indent="0" algn="ctr">
              <a:buNone/>
            </a:pPr>
            <a:r>
              <a:rPr lang="en-US" sz="4400" dirty="0">
                <a:solidFill>
                  <a:srgbClr val="002060"/>
                </a:solidFill>
              </a:rPr>
              <a:t>Northern Virginia Estate Planning Council</a:t>
            </a:r>
          </a:p>
          <a:p>
            <a:pPr marL="114300" indent="0" algn="ctr">
              <a:buNone/>
            </a:pPr>
            <a:r>
              <a:rPr lang="en-US" sz="4400" dirty="0" err="1">
                <a:solidFill>
                  <a:srgbClr val="002060"/>
                </a:solidFill>
              </a:rPr>
              <a:t>Northshore</a:t>
            </a:r>
            <a:r>
              <a:rPr lang="en-US" sz="4400" dirty="0">
                <a:solidFill>
                  <a:srgbClr val="002060"/>
                </a:solidFill>
              </a:rPr>
              <a:t> Estate Planning Council </a:t>
            </a:r>
          </a:p>
          <a:p>
            <a:pPr marL="114300" indent="0" algn="ctr">
              <a:buNone/>
            </a:pPr>
            <a:r>
              <a:rPr lang="en-US" sz="4400" dirty="0">
                <a:solidFill>
                  <a:srgbClr val="002060"/>
                </a:solidFill>
              </a:rPr>
              <a:t>Northwest Washington Estate Planning Council</a:t>
            </a:r>
          </a:p>
          <a:p>
            <a:pPr marL="114300" indent="0" algn="ctr">
              <a:buNone/>
            </a:pPr>
            <a:r>
              <a:rPr lang="en-US" sz="4400" dirty="0">
                <a:solidFill>
                  <a:srgbClr val="002060"/>
                </a:solidFill>
              </a:rPr>
              <a:t>Omaha Estate Planning </a:t>
            </a:r>
            <a:r>
              <a:rPr lang="en-US" sz="4400" dirty="0" smtClean="0">
                <a:solidFill>
                  <a:srgbClr val="002060"/>
                </a:solidFill>
              </a:rPr>
              <a:t>Council</a:t>
            </a:r>
          </a:p>
          <a:p>
            <a:pPr marL="114300" indent="0" algn="ctr">
              <a:buNone/>
            </a:pPr>
            <a:r>
              <a:rPr lang="en-US" sz="4400" dirty="0" smtClean="0">
                <a:solidFill>
                  <a:srgbClr val="002060"/>
                </a:solidFill>
              </a:rPr>
              <a:t>Orange </a:t>
            </a:r>
            <a:r>
              <a:rPr lang="en-US" sz="4400" dirty="0">
                <a:solidFill>
                  <a:srgbClr val="002060"/>
                </a:solidFill>
              </a:rPr>
              <a:t>County Estate Planning Council </a:t>
            </a:r>
          </a:p>
          <a:p>
            <a:pPr marL="114300" indent="0" algn="ctr">
              <a:buNone/>
            </a:pPr>
            <a:endParaRPr lang="en-US" sz="4400" dirty="0">
              <a:solidFill>
                <a:srgbClr val="002060"/>
              </a:solidFill>
            </a:endParaRPr>
          </a:p>
          <a:p>
            <a:pPr marL="114300" indent="0">
              <a:buNone/>
            </a:pPr>
            <a:endParaRPr lang="en-US" dirty="0"/>
          </a:p>
        </p:txBody>
      </p:sp>
      <p:sp>
        <p:nvSpPr>
          <p:cNvPr id="6" name="Content Placeholder 5"/>
          <p:cNvSpPr>
            <a:spLocks noGrp="1"/>
          </p:cNvSpPr>
          <p:nvPr>
            <p:ph sz="half" idx="2"/>
          </p:nvPr>
        </p:nvSpPr>
        <p:spPr>
          <a:xfrm>
            <a:off x="4419600" y="1295400"/>
            <a:ext cx="3657600" cy="5410200"/>
          </a:xfrm>
        </p:spPr>
        <p:txBody>
          <a:bodyPr>
            <a:normAutofit fontScale="25000" lnSpcReduction="20000"/>
          </a:bodyPr>
          <a:lstStyle/>
          <a:p>
            <a:pPr marL="114300" indent="0" algn="ctr">
              <a:buNone/>
            </a:pPr>
            <a:r>
              <a:rPr lang="en-US" sz="4400" dirty="0" smtClean="0">
                <a:solidFill>
                  <a:srgbClr val="002060"/>
                </a:solidFill>
              </a:rPr>
              <a:t>Philadelphia </a:t>
            </a:r>
            <a:r>
              <a:rPr lang="en-US" sz="4400" dirty="0">
                <a:solidFill>
                  <a:srgbClr val="002060"/>
                </a:solidFill>
              </a:rPr>
              <a:t>Estate Planning Council</a:t>
            </a:r>
          </a:p>
          <a:p>
            <a:pPr marL="114300" indent="0" algn="ctr">
              <a:buNone/>
            </a:pPr>
            <a:r>
              <a:rPr lang="en-US" sz="4400" dirty="0">
                <a:solidFill>
                  <a:srgbClr val="002060"/>
                </a:solidFill>
              </a:rPr>
              <a:t>Pinellas County Estate Planning Council</a:t>
            </a:r>
          </a:p>
          <a:p>
            <a:pPr marL="114300" indent="0" algn="ctr">
              <a:buNone/>
            </a:pPr>
            <a:r>
              <a:rPr lang="en-US" sz="4400" dirty="0">
                <a:solidFill>
                  <a:srgbClr val="002060"/>
                </a:solidFill>
              </a:rPr>
              <a:t>Pittsburgh Estate Planning Council</a:t>
            </a:r>
          </a:p>
          <a:p>
            <a:pPr marL="114300" indent="0" algn="ctr">
              <a:buNone/>
            </a:pPr>
            <a:r>
              <a:rPr lang="en-US" sz="4400" dirty="0">
                <a:solidFill>
                  <a:srgbClr val="002060"/>
                </a:solidFill>
              </a:rPr>
              <a:t>Pomona Valley Estate Planning Council</a:t>
            </a:r>
          </a:p>
          <a:p>
            <a:pPr marL="114300" indent="0" algn="ctr">
              <a:buNone/>
            </a:pPr>
            <a:r>
              <a:rPr lang="en-US" sz="4400" dirty="0">
                <a:solidFill>
                  <a:srgbClr val="002060"/>
                </a:solidFill>
              </a:rPr>
              <a:t>Quad City Estate Planning Council</a:t>
            </a:r>
          </a:p>
          <a:p>
            <a:pPr marL="114300" indent="0" algn="ctr">
              <a:buNone/>
            </a:pPr>
            <a:r>
              <a:rPr lang="en-US" sz="4400" dirty="0">
                <a:solidFill>
                  <a:srgbClr val="002060"/>
                </a:solidFill>
              </a:rPr>
              <a:t>Red River Valley Estate Planning Council</a:t>
            </a:r>
          </a:p>
          <a:p>
            <a:pPr marL="114300" indent="0" algn="ctr">
              <a:buNone/>
            </a:pPr>
            <a:r>
              <a:rPr lang="en-US" sz="4400" dirty="0">
                <a:solidFill>
                  <a:srgbClr val="002060"/>
                </a:solidFill>
              </a:rPr>
              <a:t>Redwood Empire Estate Planning Council</a:t>
            </a:r>
          </a:p>
          <a:p>
            <a:pPr marL="114300" indent="0" algn="ctr">
              <a:buNone/>
            </a:pPr>
            <a:r>
              <a:rPr lang="en-US" sz="4400" dirty="0">
                <a:solidFill>
                  <a:srgbClr val="002060"/>
                </a:solidFill>
              </a:rPr>
              <a:t>Riverside Estate Planning Council</a:t>
            </a:r>
          </a:p>
          <a:p>
            <a:pPr marL="114300" indent="0" algn="ctr">
              <a:buNone/>
            </a:pPr>
            <a:r>
              <a:rPr lang="en-US" sz="4400" dirty="0">
                <a:solidFill>
                  <a:srgbClr val="002060"/>
                </a:solidFill>
              </a:rPr>
              <a:t>Salt Lake City Estate Planning Council</a:t>
            </a:r>
          </a:p>
          <a:p>
            <a:pPr marL="114300" indent="0" algn="ctr">
              <a:buNone/>
            </a:pPr>
            <a:r>
              <a:rPr lang="en-US" sz="4400" dirty="0">
                <a:solidFill>
                  <a:srgbClr val="002060"/>
                </a:solidFill>
              </a:rPr>
              <a:t>San Antonio Estate Planning Council</a:t>
            </a:r>
          </a:p>
          <a:p>
            <a:pPr marL="114300" indent="0" algn="ctr">
              <a:buNone/>
            </a:pPr>
            <a:r>
              <a:rPr lang="en-US" sz="4400" dirty="0">
                <a:solidFill>
                  <a:srgbClr val="002060"/>
                </a:solidFill>
              </a:rPr>
              <a:t>San Francisco Estate Planning Council</a:t>
            </a:r>
          </a:p>
          <a:p>
            <a:pPr marL="114300" indent="0" algn="ctr">
              <a:buNone/>
            </a:pPr>
            <a:r>
              <a:rPr lang="en-US" sz="4400" dirty="0">
                <a:solidFill>
                  <a:srgbClr val="002060"/>
                </a:solidFill>
              </a:rPr>
              <a:t>Santa Clara County Estate Planning Council</a:t>
            </a:r>
          </a:p>
          <a:p>
            <a:pPr marL="114300" indent="0" algn="ctr">
              <a:buNone/>
            </a:pPr>
            <a:r>
              <a:rPr lang="en-US" sz="4400" dirty="0">
                <a:solidFill>
                  <a:srgbClr val="002060"/>
                </a:solidFill>
              </a:rPr>
              <a:t>Sioux Falls Estate Planning Council </a:t>
            </a:r>
          </a:p>
          <a:p>
            <a:pPr marL="114300" indent="0" algn="ctr">
              <a:buNone/>
            </a:pPr>
            <a:r>
              <a:rPr lang="en-US" sz="4400" dirty="0" err="1">
                <a:solidFill>
                  <a:srgbClr val="002060"/>
                </a:solidFill>
              </a:rPr>
              <a:t>Siouxland</a:t>
            </a:r>
            <a:r>
              <a:rPr lang="en-US" sz="4400" dirty="0">
                <a:solidFill>
                  <a:srgbClr val="002060"/>
                </a:solidFill>
              </a:rPr>
              <a:t> Estate Planning Council, Inc. </a:t>
            </a:r>
          </a:p>
          <a:p>
            <a:pPr marL="114300" indent="0" algn="ctr">
              <a:buNone/>
            </a:pPr>
            <a:r>
              <a:rPr lang="en-US" sz="4400" dirty="0">
                <a:solidFill>
                  <a:srgbClr val="002060"/>
                </a:solidFill>
              </a:rPr>
              <a:t>Southern Arizona Estate Planning Council</a:t>
            </a:r>
          </a:p>
          <a:p>
            <a:pPr marL="114300" indent="0" algn="ctr">
              <a:buNone/>
            </a:pPr>
            <a:r>
              <a:rPr lang="en-US" sz="4400" dirty="0">
                <a:solidFill>
                  <a:srgbClr val="002060"/>
                </a:solidFill>
              </a:rPr>
              <a:t>Southern Nevada Estate Planning Council</a:t>
            </a:r>
          </a:p>
          <a:p>
            <a:pPr marL="114300" indent="0" algn="ctr">
              <a:buNone/>
            </a:pPr>
            <a:r>
              <a:rPr lang="en-US" sz="4400" dirty="0">
                <a:solidFill>
                  <a:srgbClr val="002060"/>
                </a:solidFill>
              </a:rPr>
              <a:t>Spokane Estate Planning Council</a:t>
            </a:r>
          </a:p>
          <a:p>
            <a:pPr marL="114300" indent="0" algn="ctr">
              <a:buNone/>
            </a:pPr>
            <a:r>
              <a:rPr lang="en-US" sz="4400" dirty="0">
                <a:solidFill>
                  <a:srgbClr val="002060"/>
                </a:solidFill>
              </a:rPr>
              <a:t>Stanislaus County Estate Planning Council</a:t>
            </a:r>
          </a:p>
          <a:p>
            <a:pPr marL="114300" indent="0" algn="ctr">
              <a:buNone/>
            </a:pPr>
            <a:r>
              <a:rPr lang="en-US" sz="4400" dirty="0">
                <a:solidFill>
                  <a:srgbClr val="002060"/>
                </a:solidFill>
              </a:rPr>
              <a:t>Stockton Estate Planning Council</a:t>
            </a:r>
          </a:p>
          <a:p>
            <a:pPr marL="114300" indent="0" algn="ctr">
              <a:buNone/>
            </a:pPr>
            <a:r>
              <a:rPr lang="en-US" sz="4400" dirty="0" err="1">
                <a:solidFill>
                  <a:srgbClr val="002060"/>
                </a:solidFill>
              </a:rPr>
              <a:t>Suncoast</a:t>
            </a:r>
            <a:r>
              <a:rPr lang="en-US" sz="4400" dirty="0">
                <a:solidFill>
                  <a:srgbClr val="002060"/>
                </a:solidFill>
              </a:rPr>
              <a:t> Estate Planning Council</a:t>
            </a:r>
          </a:p>
          <a:p>
            <a:pPr marL="114300" indent="0" algn="ctr">
              <a:buNone/>
            </a:pPr>
            <a:r>
              <a:rPr lang="en-US" sz="4400" dirty="0">
                <a:solidFill>
                  <a:srgbClr val="002060"/>
                </a:solidFill>
              </a:rPr>
              <a:t>Tax &amp; Estate Planning Council of Shreveport </a:t>
            </a:r>
          </a:p>
          <a:p>
            <a:pPr marL="114300" indent="0" algn="ctr">
              <a:buNone/>
            </a:pPr>
            <a:r>
              <a:rPr lang="en-US" sz="4400" dirty="0">
                <a:solidFill>
                  <a:srgbClr val="002060"/>
                </a:solidFill>
              </a:rPr>
              <a:t>Tampa Bay Estate Planning Council</a:t>
            </a:r>
          </a:p>
          <a:p>
            <a:pPr marL="114300" indent="0" algn="ctr">
              <a:buNone/>
            </a:pPr>
            <a:r>
              <a:rPr lang="en-US" sz="4400" dirty="0">
                <a:solidFill>
                  <a:srgbClr val="002060"/>
                </a:solidFill>
              </a:rPr>
              <a:t>Toledo Estate Planning Council</a:t>
            </a:r>
          </a:p>
          <a:p>
            <a:pPr marL="114300" indent="0" algn="ctr">
              <a:buNone/>
            </a:pPr>
            <a:r>
              <a:rPr lang="en-US" sz="4400" dirty="0">
                <a:solidFill>
                  <a:srgbClr val="002060"/>
                </a:solidFill>
              </a:rPr>
              <a:t>Tri-Cities Estate Planning Council</a:t>
            </a:r>
          </a:p>
          <a:p>
            <a:pPr marL="114300" indent="0" algn="ctr">
              <a:buNone/>
            </a:pPr>
            <a:r>
              <a:rPr lang="en-US" sz="4400" dirty="0">
                <a:solidFill>
                  <a:srgbClr val="002060"/>
                </a:solidFill>
              </a:rPr>
              <a:t>Tulsa Estate Planning Forum</a:t>
            </a:r>
          </a:p>
          <a:p>
            <a:pPr marL="114300" indent="0" algn="ctr">
              <a:buNone/>
            </a:pPr>
            <a:r>
              <a:rPr lang="en-US" sz="4400" dirty="0">
                <a:solidFill>
                  <a:srgbClr val="002060"/>
                </a:solidFill>
              </a:rPr>
              <a:t>Tuscaloosa Estate Planning Council</a:t>
            </a:r>
          </a:p>
          <a:p>
            <a:pPr marL="114300" indent="0" algn="ctr">
              <a:buNone/>
            </a:pPr>
            <a:r>
              <a:rPr lang="en-US" sz="4400" dirty="0">
                <a:solidFill>
                  <a:srgbClr val="002060"/>
                </a:solidFill>
              </a:rPr>
              <a:t>Upper Ohio Valley Estate Planning Council</a:t>
            </a:r>
          </a:p>
          <a:p>
            <a:pPr marL="114300" indent="0" algn="ctr">
              <a:buNone/>
            </a:pPr>
            <a:r>
              <a:rPr lang="en-US" sz="4400" dirty="0">
                <a:solidFill>
                  <a:srgbClr val="002060"/>
                </a:solidFill>
              </a:rPr>
              <a:t>Washington DC Estate Planning Council</a:t>
            </a:r>
          </a:p>
          <a:p>
            <a:pPr marL="114300" indent="0" algn="ctr">
              <a:buNone/>
            </a:pPr>
            <a:r>
              <a:rPr lang="en-US" sz="4400" dirty="0">
                <a:solidFill>
                  <a:srgbClr val="002060"/>
                </a:solidFill>
              </a:rPr>
              <a:t>Western Michigan Estate Planning Council</a:t>
            </a:r>
          </a:p>
          <a:p>
            <a:pPr marL="114300" indent="0" algn="ctr">
              <a:buNone/>
            </a:pPr>
            <a:r>
              <a:rPr lang="en-US" sz="4400" dirty="0">
                <a:solidFill>
                  <a:srgbClr val="002060"/>
                </a:solidFill>
              </a:rPr>
              <a:t>York County Estate Planning Council</a:t>
            </a:r>
          </a:p>
          <a:p>
            <a:pPr marL="114300" indent="0">
              <a:buNone/>
            </a:pPr>
            <a:endParaRPr lang="en-US" dirty="0">
              <a:solidFill>
                <a:srgbClr val="002060"/>
              </a:solidFill>
            </a:endParaRPr>
          </a:p>
        </p:txBody>
      </p:sp>
    </p:spTree>
    <p:extLst>
      <p:ext uri="{BB962C8B-B14F-4D97-AF65-F5344CB8AC3E}">
        <p14:creationId xmlns:p14="http://schemas.microsoft.com/office/powerpoint/2010/main" val="2944595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New This Year</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838200" y="1524000"/>
            <a:ext cx="6858000" cy="4800600"/>
          </a:xfrm>
        </p:spPr>
        <p:txBody>
          <a:bodyPr>
            <a:noAutofit/>
          </a:bodyPr>
          <a:lstStyle/>
          <a:p>
            <a:pPr>
              <a:buClr>
                <a:schemeClr val="bg1"/>
              </a:buClr>
              <a:buFont typeface="Wingdings" panose="05000000000000000000" pitchFamily="2" charset="2"/>
              <a:buChar char="ü"/>
            </a:pPr>
            <a:r>
              <a:rPr lang="en-US" sz="4000" dirty="0" smtClean="0">
                <a:solidFill>
                  <a:srgbClr val="002060"/>
                </a:solidFill>
              </a:rPr>
              <a:t>Breakout Sessions on </a:t>
            </a:r>
          </a:p>
          <a:p>
            <a:pPr marL="114300" indent="0">
              <a:buClr>
                <a:schemeClr val="bg1"/>
              </a:buClr>
              <a:buNone/>
            </a:pPr>
            <a:r>
              <a:rPr lang="en-US" sz="4000" dirty="0">
                <a:solidFill>
                  <a:srgbClr val="002060"/>
                </a:solidFill>
              </a:rPr>
              <a:t> </a:t>
            </a:r>
            <a:r>
              <a:rPr lang="en-US" sz="4000" dirty="0" smtClean="0">
                <a:solidFill>
                  <a:srgbClr val="002060"/>
                </a:solidFill>
              </a:rPr>
              <a:t>  Thursday &amp; Friday Afternoon</a:t>
            </a:r>
          </a:p>
          <a:p>
            <a:pPr>
              <a:buClr>
                <a:schemeClr val="bg1"/>
              </a:buClr>
              <a:buFont typeface="Wingdings" panose="05000000000000000000" pitchFamily="2" charset="2"/>
              <a:buChar char="ü"/>
            </a:pPr>
            <a:r>
              <a:rPr lang="en-US" sz="4000" dirty="0" smtClean="0">
                <a:solidFill>
                  <a:srgbClr val="002060"/>
                </a:solidFill>
              </a:rPr>
              <a:t>Extended Administrator’s </a:t>
            </a:r>
          </a:p>
          <a:p>
            <a:pPr marL="114300" indent="0">
              <a:buClr>
                <a:schemeClr val="bg1"/>
              </a:buClr>
              <a:buNone/>
            </a:pPr>
            <a:r>
              <a:rPr lang="en-US" sz="4000" dirty="0">
                <a:solidFill>
                  <a:srgbClr val="002060"/>
                </a:solidFill>
              </a:rPr>
              <a:t> </a:t>
            </a:r>
            <a:r>
              <a:rPr lang="en-US" sz="4000" dirty="0" smtClean="0">
                <a:solidFill>
                  <a:srgbClr val="002060"/>
                </a:solidFill>
              </a:rPr>
              <a:t>   Track</a:t>
            </a:r>
          </a:p>
          <a:p>
            <a:pPr>
              <a:buClr>
                <a:schemeClr val="bg1"/>
              </a:buClr>
              <a:buFont typeface="Wingdings" panose="05000000000000000000" pitchFamily="2" charset="2"/>
              <a:buChar char="ü"/>
            </a:pPr>
            <a:r>
              <a:rPr lang="en-US" sz="4000" dirty="0" smtClean="0">
                <a:solidFill>
                  <a:srgbClr val="002060"/>
                </a:solidFill>
              </a:rPr>
              <a:t>Estate Planning Law Specialist </a:t>
            </a:r>
          </a:p>
          <a:p>
            <a:pPr marL="114300" indent="0">
              <a:buClr>
                <a:schemeClr val="bg1"/>
              </a:buClr>
              <a:buNone/>
            </a:pPr>
            <a:r>
              <a:rPr lang="en-US" sz="4000" dirty="0" smtClean="0">
                <a:solidFill>
                  <a:srgbClr val="002060"/>
                </a:solidFill>
              </a:rPr>
              <a:t>    Review Course &amp; Exam</a:t>
            </a:r>
            <a:endParaRPr lang="en-US" sz="4000" dirty="0">
              <a:solidFill>
                <a:srgbClr val="002060"/>
              </a:solidFill>
            </a:endParaRPr>
          </a:p>
        </p:txBody>
      </p:sp>
    </p:spTree>
    <p:extLst>
      <p:ext uri="{BB962C8B-B14F-4D97-AF65-F5344CB8AC3E}">
        <p14:creationId xmlns:p14="http://schemas.microsoft.com/office/powerpoint/2010/main" val="3752006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638"/>
            <a:ext cx="7543800" cy="2011362"/>
          </a:xfrm>
        </p:spPr>
        <p:txBody>
          <a:bodyPr/>
          <a:lstStyle/>
          <a:p>
            <a:pPr algn="ctr"/>
            <a:r>
              <a:rPr lang="en-US" dirty="0" smtClean="0">
                <a:effectLst>
                  <a:outerShdw blurRad="38100" dist="38100" dir="2700000" algn="tl">
                    <a:srgbClr val="000000">
                      <a:alpha val="43137"/>
                    </a:srgbClr>
                  </a:outerShdw>
                </a:effectLst>
              </a:rPr>
              <a:t>SAVE THE DATE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51</a:t>
            </a:r>
            <a:r>
              <a:rPr lang="en-US" baseline="30000" dirty="0" smtClean="0">
                <a:effectLst>
                  <a:outerShdw blurRad="38100" dist="38100" dir="2700000" algn="tl">
                    <a:srgbClr val="000000">
                      <a:alpha val="43137"/>
                    </a:srgbClr>
                  </a:outerShdw>
                </a:effectLst>
              </a:rPr>
              <a:t>st</a:t>
            </a:r>
            <a:r>
              <a:rPr lang="en-US" dirty="0" smtClean="0">
                <a:effectLst>
                  <a:outerShdw blurRad="38100" dist="38100" dir="2700000" algn="tl">
                    <a:srgbClr val="000000">
                      <a:alpha val="43137"/>
                    </a:srgbClr>
                  </a:outerShdw>
                </a:effectLst>
              </a:rPr>
              <a:t> Annual Conference</a:t>
            </a:r>
            <a:endParaRPr lang="en-US" dirty="0">
              <a:effectLst>
                <a:outerShdw blurRad="38100" dist="38100" dir="2700000" algn="tl">
                  <a:srgbClr val="000000">
                    <a:alpha val="43137"/>
                  </a:srgbClr>
                </a:outerShdw>
              </a:effectLst>
            </a:endParaRPr>
          </a:p>
        </p:txBody>
      </p:sp>
      <p:pic>
        <p:nvPicPr>
          <p:cNvPr id="307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0562" y="2526536"/>
            <a:ext cx="3763210" cy="3600450"/>
          </a:xfrm>
          <a:prstGeom prst="rect">
            <a:avLst/>
          </a:prstGeom>
          <a:solidFill>
            <a:srgbClr val="FFC000"/>
          </a:solidFill>
          <a:ln>
            <a:noFill/>
          </a:ln>
          <a:effectLst/>
        </p:spPr>
      </p:pic>
      <p:sp>
        <p:nvSpPr>
          <p:cNvPr id="8" name="TextBox 7"/>
          <p:cNvSpPr txBox="1"/>
          <p:nvPr/>
        </p:nvSpPr>
        <p:spPr>
          <a:xfrm>
            <a:off x="4593772" y="2895600"/>
            <a:ext cx="3276600" cy="2862322"/>
          </a:xfrm>
          <a:prstGeom prst="rect">
            <a:avLst/>
          </a:prstGeom>
          <a:noFill/>
        </p:spPr>
        <p:txBody>
          <a:bodyPr wrap="square" rtlCol="0">
            <a:spAutoFit/>
          </a:bodyPr>
          <a:lstStyle/>
          <a:p>
            <a:pPr algn="ctr"/>
            <a:r>
              <a:rPr lang="en-US" sz="5400" dirty="0" smtClean="0">
                <a:solidFill>
                  <a:srgbClr val="002060"/>
                </a:solidFill>
              </a:rPr>
              <a:t>November 5</a:t>
            </a:r>
            <a:r>
              <a:rPr lang="en-US" sz="5400" baseline="30000" dirty="0" smtClean="0">
                <a:solidFill>
                  <a:srgbClr val="002060"/>
                </a:solidFill>
              </a:rPr>
              <a:t>th</a:t>
            </a:r>
            <a:r>
              <a:rPr lang="en-US" sz="5400" dirty="0" smtClean="0">
                <a:solidFill>
                  <a:srgbClr val="002060"/>
                </a:solidFill>
              </a:rPr>
              <a:t>  – 7</a:t>
            </a:r>
            <a:r>
              <a:rPr lang="en-US" sz="5400" baseline="30000" dirty="0" smtClean="0">
                <a:solidFill>
                  <a:srgbClr val="002060"/>
                </a:solidFill>
              </a:rPr>
              <a:t>th</a:t>
            </a:r>
            <a:r>
              <a:rPr lang="en-US" sz="5400" dirty="0" smtClean="0">
                <a:solidFill>
                  <a:srgbClr val="002060"/>
                </a:solidFill>
              </a:rPr>
              <a:t> </a:t>
            </a:r>
          </a:p>
          <a:p>
            <a:pPr algn="ctr"/>
            <a:r>
              <a:rPr lang="en-US" sz="5400" dirty="0" smtClean="0">
                <a:solidFill>
                  <a:srgbClr val="002060"/>
                </a:solidFill>
              </a:rPr>
              <a:t>2014</a:t>
            </a:r>
          </a:p>
          <a:p>
            <a:endParaRPr lang="en-US" dirty="0"/>
          </a:p>
        </p:txBody>
      </p:sp>
    </p:spTree>
    <p:extLst>
      <p:ext uri="{BB962C8B-B14F-4D97-AF65-F5344CB8AC3E}">
        <p14:creationId xmlns:p14="http://schemas.microsoft.com/office/powerpoint/2010/main" val="3778793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Council Relations Committee</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2286000" y="5105400"/>
            <a:ext cx="3657600" cy="944562"/>
          </a:xfrm>
        </p:spPr>
        <p:txBody>
          <a:bodyPr/>
          <a:lstStyle/>
          <a:p>
            <a:r>
              <a:rPr lang="en-US" dirty="0" smtClean="0">
                <a:solidFill>
                  <a:srgbClr val="002060"/>
                </a:solidFill>
              </a:rPr>
              <a:t>Paul S. Viren</a:t>
            </a:r>
          </a:p>
          <a:p>
            <a:r>
              <a:rPr lang="en-US" dirty="0" smtClean="0">
                <a:solidFill>
                  <a:srgbClr val="002060"/>
                </a:solidFill>
              </a:rPr>
              <a:t>Committee Chair</a:t>
            </a:r>
            <a:endParaRPr lang="en-US" dirty="0">
              <a:solidFill>
                <a:srgbClr val="002060"/>
              </a:solidFill>
            </a:endParaRPr>
          </a:p>
        </p:txBody>
      </p:sp>
      <p:pic>
        <p:nvPicPr>
          <p:cNvPr id="31746" name="Picture 2" descr="Paul S. Vi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2519363" cy="310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40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Our Purpose</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lstStyle/>
          <a:p>
            <a:pPr marL="114300" indent="0" algn="ctr">
              <a:buNone/>
            </a:pPr>
            <a:r>
              <a:rPr lang="en-US" sz="3200" dirty="0" smtClean="0">
                <a:solidFill>
                  <a:srgbClr val="002060"/>
                </a:solidFill>
              </a:rPr>
              <a:t>To communicate and work with our affiliated local councils to help them grow and be successful by:</a:t>
            </a:r>
          </a:p>
          <a:p>
            <a:pPr marL="114300" indent="0" algn="ctr">
              <a:buNone/>
            </a:pPr>
            <a:endParaRPr lang="en-US" sz="1200" dirty="0">
              <a:solidFill>
                <a:srgbClr val="002060"/>
              </a:solidFill>
            </a:endParaRPr>
          </a:p>
          <a:p>
            <a:pPr>
              <a:buClr>
                <a:schemeClr val="bg1"/>
              </a:buClr>
              <a:buFont typeface="Wingdings" panose="05000000000000000000" pitchFamily="2" charset="2"/>
              <a:buChar char="ü"/>
            </a:pPr>
            <a:r>
              <a:rPr lang="en-US" sz="2800" dirty="0" smtClean="0">
                <a:solidFill>
                  <a:srgbClr val="002060"/>
                </a:solidFill>
              </a:rPr>
              <a:t>Assisting affiliated local councils in  understanding the benefits, programs, and services offered by the NAEPC</a:t>
            </a:r>
          </a:p>
          <a:p>
            <a:pPr>
              <a:buClr>
                <a:schemeClr val="bg1"/>
              </a:buClr>
              <a:buFont typeface="Wingdings" panose="05000000000000000000" pitchFamily="2" charset="2"/>
              <a:buChar char="ü"/>
            </a:pPr>
            <a:r>
              <a:rPr lang="en-US" sz="2800" dirty="0" smtClean="0">
                <a:solidFill>
                  <a:srgbClr val="002060"/>
                </a:solidFill>
              </a:rPr>
              <a:t>Research and contact unaffiliated councils and introduce them to the current benefits associated with joining NAEPC</a:t>
            </a:r>
          </a:p>
          <a:p>
            <a:pPr marL="114300" indent="0" algn="ctr">
              <a:buNone/>
            </a:pPr>
            <a:endParaRPr lang="en-US" dirty="0"/>
          </a:p>
          <a:p>
            <a:pPr marL="114300" indent="0" algn="ctr">
              <a:buNone/>
            </a:pPr>
            <a:endParaRPr lang="en-US" dirty="0"/>
          </a:p>
        </p:txBody>
      </p:sp>
    </p:spTree>
    <p:extLst>
      <p:ext uri="{BB962C8B-B14F-4D97-AF65-F5344CB8AC3E}">
        <p14:creationId xmlns:p14="http://schemas.microsoft.com/office/powerpoint/2010/main" val="2513305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Facts &amp; Figures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371600"/>
            <a:ext cx="7620000" cy="1447800"/>
          </a:xfrm>
        </p:spPr>
        <p:txBody>
          <a:bodyPr/>
          <a:lstStyle/>
          <a:p>
            <a:pPr algn="ctr">
              <a:buClr>
                <a:schemeClr val="bg1"/>
              </a:buClr>
              <a:buFont typeface="Wingdings" panose="05000000000000000000" pitchFamily="2" charset="2"/>
              <a:buChar char="ü"/>
            </a:pPr>
            <a:r>
              <a:rPr lang="en-US" sz="2000" dirty="0" smtClean="0">
                <a:solidFill>
                  <a:srgbClr val="002060"/>
                </a:solidFill>
              </a:rPr>
              <a:t>Nearly 250 Affiliated Local Councils and their 28,000 Members</a:t>
            </a:r>
          </a:p>
          <a:p>
            <a:pPr algn="ctr">
              <a:buClr>
                <a:schemeClr val="bg1"/>
              </a:buClr>
              <a:buFont typeface="Wingdings" panose="05000000000000000000" pitchFamily="2" charset="2"/>
              <a:buChar char="ü"/>
            </a:pPr>
            <a:r>
              <a:rPr lang="en-US" sz="2000" dirty="0" smtClean="0">
                <a:solidFill>
                  <a:srgbClr val="002060"/>
                </a:solidFill>
              </a:rPr>
              <a:t>85 Prospect Councils throughout the United States</a:t>
            </a:r>
          </a:p>
          <a:p>
            <a:pPr algn="ctr">
              <a:buClr>
                <a:schemeClr val="bg1"/>
              </a:buClr>
              <a:buFont typeface="Wingdings" panose="05000000000000000000" pitchFamily="2" charset="2"/>
              <a:buChar char="ü"/>
            </a:pPr>
            <a:r>
              <a:rPr lang="en-US" sz="2000" dirty="0" smtClean="0">
                <a:solidFill>
                  <a:srgbClr val="002060"/>
                </a:solidFill>
              </a:rPr>
              <a:t>21 Active and Engaged Committee Members</a:t>
            </a:r>
            <a:endParaRPr lang="en-US" sz="2000" dirty="0">
              <a:solidFill>
                <a:srgbClr val="002060"/>
              </a:solidFill>
            </a:endParaRPr>
          </a:p>
          <a:p>
            <a:pPr marL="114300" indent="0" algn="ctr">
              <a:buNone/>
            </a:pPr>
            <a:endParaRPr lang="en-US" dirty="0"/>
          </a:p>
        </p:txBody>
      </p:sp>
      <p:sp>
        <p:nvSpPr>
          <p:cNvPr id="4" name="Title 6"/>
          <p:cNvSpPr txBox="1">
            <a:spLocks/>
          </p:cNvSpPr>
          <p:nvPr/>
        </p:nvSpPr>
        <p:spPr>
          <a:xfrm>
            <a:off x="359229" y="2514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smtClean="0">
                <a:effectLst>
                  <a:outerShdw blurRad="38100" dist="38100" dir="2700000" algn="tl">
                    <a:srgbClr val="000000">
                      <a:alpha val="43137"/>
                    </a:srgbClr>
                  </a:outerShdw>
                </a:effectLst>
              </a:rPr>
              <a:t>9 New Councils in 2013</a:t>
            </a:r>
            <a:endParaRPr lang="en-US" dirty="0">
              <a:effectLst>
                <a:outerShdw blurRad="38100" dist="38100" dir="2700000" algn="tl">
                  <a:srgbClr val="000000">
                    <a:alpha val="43137"/>
                  </a:srgbClr>
                </a:outerShdw>
              </a:effectLst>
            </a:endParaRPr>
          </a:p>
        </p:txBody>
      </p:sp>
      <p:sp>
        <p:nvSpPr>
          <p:cNvPr id="3" name="TextBox 2"/>
          <p:cNvSpPr txBox="1"/>
          <p:nvPr/>
        </p:nvSpPr>
        <p:spPr>
          <a:xfrm>
            <a:off x="381000" y="3657600"/>
            <a:ext cx="7696200" cy="2862322"/>
          </a:xfrm>
          <a:prstGeom prst="rect">
            <a:avLst/>
          </a:prstGeom>
          <a:noFill/>
        </p:spPr>
        <p:txBody>
          <a:bodyPr wrap="square" rtlCol="0">
            <a:spAutoFit/>
          </a:bodyPr>
          <a:lstStyle/>
          <a:p>
            <a:pPr algn="ctr"/>
            <a:r>
              <a:rPr lang="en-US" sz="2000" dirty="0" smtClean="0">
                <a:solidFill>
                  <a:srgbClr val="002060"/>
                </a:solidFill>
              </a:rPr>
              <a:t>Anne Arundel County Estate Planning Council</a:t>
            </a:r>
          </a:p>
          <a:p>
            <a:pPr algn="ctr"/>
            <a:r>
              <a:rPr lang="en-US" sz="2000" dirty="0" smtClean="0">
                <a:solidFill>
                  <a:srgbClr val="002060"/>
                </a:solidFill>
              </a:rPr>
              <a:t>Coeur d’ </a:t>
            </a:r>
            <a:r>
              <a:rPr lang="en-US" sz="2000" dirty="0" err="1" smtClean="0">
                <a:solidFill>
                  <a:srgbClr val="002060"/>
                </a:solidFill>
              </a:rPr>
              <a:t>Alene</a:t>
            </a:r>
            <a:r>
              <a:rPr lang="en-US" sz="2000" dirty="0" smtClean="0">
                <a:solidFill>
                  <a:srgbClr val="002060"/>
                </a:solidFill>
              </a:rPr>
              <a:t> Estate Planning Council</a:t>
            </a:r>
          </a:p>
          <a:p>
            <a:pPr algn="ctr"/>
            <a:r>
              <a:rPr lang="en-US" sz="2000" dirty="0" smtClean="0">
                <a:solidFill>
                  <a:srgbClr val="002060"/>
                </a:solidFill>
              </a:rPr>
              <a:t>Columbus, Georgia Estate Planning Council</a:t>
            </a:r>
          </a:p>
          <a:p>
            <a:pPr algn="ctr"/>
            <a:r>
              <a:rPr lang="en-US" sz="2000" dirty="0" smtClean="0">
                <a:solidFill>
                  <a:srgbClr val="002060"/>
                </a:solidFill>
              </a:rPr>
              <a:t>Estate Planning Council of Rhode Island</a:t>
            </a:r>
          </a:p>
          <a:p>
            <a:pPr algn="ctr"/>
            <a:r>
              <a:rPr lang="en-US" sz="2000" dirty="0" smtClean="0">
                <a:solidFill>
                  <a:srgbClr val="002060"/>
                </a:solidFill>
              </a:rPr>
              <a:t>Fairbanks Estate Planning Council</a:t>
            </a:r>
          </a:p>
          <a:p>
            <a:pPr algn="ctr"/>
            <a:r>
              <a:rPr lang="en-US" sz="2000" dirty="0" smtClean="0">
                <a:solidFill>
                  <a:srgbClr val="002060"/>
                </a:solidFill>
              </a:rPr>
              <a:t>Kitsap County Estate Planning Council</a:t>
            </a:r>
          </a:p>
          <a:p>
            <a:pPr algn="ctr"/>
            <a:r>
              <a:rPr lang="en-US" sz="2000" dirty="0" err="1" smtClean="0">
                <a:solidFill>
                  <a:srgbClr val="002060"/>
                </a:solidFill>
              </a:rPr>
              <a:t>Sagemark</a:t>
            </a:r>
            <a:r>
              <a:rPr lang="en-US" sz="2000" dirty="0" smtClean="0">
                <a:solidFill>
                  <a:srgbClr val="002060"/>
                </a:solidFill>
              </a:rPr>
              <a:t> Consulting Estate Planning Council, a Virtual Council</a:t>
            </a:r>
          </a:p>
          <a:p>
            <a:pPr algn="ctr"/>
            <a:r>
              <a:rPr lang="en-US" sz="2000" dirty="0" smtClean="0">
                <a:solidFill>
                  <a:srgbClr val="002060"/>
                </a:solidFill>
              </a:rPr>
              <a:t>Santa Clara County Estate Planning Council</a:t>
            </a:r>
          </a:p>
          <a:p>
            <a:pPr algn="ctr"/>
            <a:r>
              <a:rPr lang="en-US" sz="2000" dirty="0" smtClean="0">
                <a:solidFill>
                  <a:srgbClr val="002060"/>
                </a:solidFill>
              </a:rPr>
              <a:t>Tuscaloosa Estate Planning Council</a:t>
            </a:r>
          </a:p>
        </p:txBody>
      </p:sp>
    </p:spTree>
    <p:extLst>
      <p:ext uri="{BB962C8B-B14F-4D97-AF65-F5344CB8AC3E}">
        <p14:creationId xmlns:p14="http://schemas.microsoft.com/office/powerpoint/2010/main" val="3241673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naepc.org/img/national/council_relations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11437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Our Territories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0805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Standard Benefits of Membership</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7620000" cy="4800600"/>
          </a:xfrm>
        </p:spPr>
        <p:txBody>
          <a:bodyPr>
            <a:normAutofit lnSpcReduction="10000"/>
          </a:bodyPr>
          <a:lstStyle/>
          <a:p>
            <a:pPr>
              <a:buClr>
                <a:schemeClr val="bg1"/>
              </a:buClr>
              <a:buFont typeface="Wingdings" panose="05000000000000000000" pitchFamily="2" charset="2"/>
              <a:buChar char="ü"/>
            </a:pPr>
            <a:r>
              <a:rPr lang="en-US" dirty="0" smtClean="0">
                <a:solidFill>
                  <a:srgbClr val="002060"/>
                </a:solidFill>
              </a:rPr>
              <a:t>Online listing as an affiliated local council with contact information on www.NAEPC.org </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Regular communication from NAEPC just for your leadership through the NAEPC Minute, a monthly administrative update</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Member retention through use of the Council Nominated AEP® Program</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Growing list of valuable benefits available to your membership with NO ADDITIONAL WORK by your board</a:t>
            </a:r>
          </a:p>
          <a:p>
            <a:pPr>
              <a:buClr>
                <a:schemeClr val="bg1"/>
              </a:buClr>
              <a:buFont typeface="Wingdings" panose="05000000000000000000" pitchFamily="2" charset="2"/>
              <a:buChar char="ü"/>
            </a:pPr>
            <a:endParaRPr lang="en-US" sz="800" dirty="0" smtClean="0">
              <a:solidFill>
                <a:srgbClr val="002060"/>
              </a:solidFill>
            </a:endParaRPr>
          </a:p>
          <a:p>
            <a:pPr lvl="2">
              <a:buClr>
                <a:schemeClr val="bg1"/>
              </a:buClr>
            </a:pPr>
            <a:r>
              <a:rPr lang="en-US" i="1" dirty="0" smtClean="0">
                <a:solidFill>
                  <a:srgbClr val="002060"/>
                </a:solidFill>
              </a:rPr>
              <a:t>Trusts &amp; Estates </a:t>
            </a:r>
            <a:r>
              <a:rPr lang="en-US" dirty="0" smtClean="0">
                <a:solidFill>
                  <a:srgbClr val="002060"/>
                </a:solidFill>
              </a:rPr>
              <a:t>$129 subscription rate</a:t>
            </a:r>
          </a:p>
          <a:p>
            <a:pPr marL="777240" lvl="2" indent="0">
              <a:buClr>
                <a:schemeClr val="bg1"/>
              </a:buClr>
              <a:buNone/>
            </a:pPr>
            <a:endParaRPr lang="en-US" sz="400" dirty="0" smtClean="0">
              <a:solidFill>
                <a:srgbClr val="002060"/>
              </a:solidFill>
            </a:endParaRPr>
          </a:p>
          <a:p>
            <a:pPr lvl="2">
              <a:buClr>
                <a:schemeClr val="bg1"/>
              </a:buClr>
            </a:pPr>
            <a:r>
              <a:rPr lang="en-US" dirty="0" smtClean="0">
                <a:solidFill>
                  <a:srgbClr val="002060"/>
                </a:solidFill>
              </a:rPr>
              <a:t>Ruby Receptionists</a:t>
            </a:r>
          </a:p>
          <a:p>
            <a:pPr lvl="2">
              <a:buClr>
                <a:schemeClr val="bg1"/>
              </a:buClr>
            </a:pPr>
            <a:endParaRPr lang="en-US" sz="400" dirty="0" smtClean="0">
              <a:solidFill>
                <a:srgbClr val="002060"/>
              </a:solidFill>
            </a:endParaRPr>
          </a:p>
          <a:p>
            <a:pPr lvl="2">
              <a:buClr>
                <a:schemeClr val="bg1"/>
              </a:buClr>
            </a:pPr>
            <a:r>
              <a:rPr lang="en-US" i="1" dirty="0" smtClean="0">
                <a:solidFill>
                  <a:srgbClr val="002060"/>
                </a:solidFill>
              </a:rPr>
              <a:t>NAEPC Journal of Estate &amp; Tax Planning</a:t>
            </a:r>
          </a:p>
          <a:p>
            <a:pPr marL="777240" lvl="2" indent="0">
              <a:buClr>
                <a:schemeClr val="bg1"/>
              </a:buClr>
              <a:buNone/>
            </a:pPr>
            <a:endParaRPr lang="en-US" i="1" dirty="0">
              <a:solidFill>
                <a:srgbClr val="002060"/>
              </a:solidFill>
            </a:endParaRPr>
          </a:p>
        </p:txBody>
      </p:sp>
    </p:spTree>
    <p:extLst>
      <p:ext uri="{BB962C8B-B14F-4D97-AF65-F5344CB8AC3E}">
        <p14:creationId xmlns:p14="http://schemas.microsoft.com/office/powerpoint/2010/main" val="40326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Standard Benefits of Membership</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7620000" cy="4114800"/>
          </a:xfrm>
        </p:spPr>
        <p:txBody>
          <a:bodyPr/>
          <a:lstStyle/>
          <a:p>
            <a:pPr>
              <a:buClr>
                <a:schemeClr val="bg1"/>
              </a:buClr>
              <a:buFont typeface="Wingdings" panose="05000000000000000000" pitchFamily="2" charset="2"/>
              <a:buChar char="ü"/>
            </a:pPr>
            <a:r>
              <a:rPr lang="en-US" dirty="0" smtClean="0">
                <a:solidFill>
                  <a:srgbClr val="002060"/>
                </a:solidFill>
              </a:rPr>
              <a:t>Invitation to participate in Council Leadership Day at each annual conference</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Referral lists and sample documents, best practice information, and other councils</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Ability to engage one free national speaker each year through the no-charge speaker program – 9 available!</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Access to online Speaker’s Bureau containing nearly 40 speakers with varying areas of expertise</a:t>
            </a:r>
          </a:p>
          <a:p>
            <a:pPr marL="114300" indent="0">
              <a:buClr>
                <a:schemeClr val="bg1"/>
              </a:buClr>
              <a:buNone/>
            </a:pPr>
            <a:endParaRPr lang="en-US" dirty="0" smtClean="0">
              <a:solidFill>
                <a:srgbClr val="002060"/>
              </a:solidFill>
            </a:endParaRPr>
          </a:p>
          <a:p>
            <a:pPr marL="777240" lvl="2" indent="0">
              <a:buClr>
                <a:schemeClr val="bg1"/>
              </a:buClr>
              <a:buNone/>
            </a:pPr>
            <a:endParaRPr lang="en-US" i="1" dirty="0">
              <a:solidFill>
                <a:srgbClr val="002060"/>
              </a:solidFill>
            </a:endParaRPr>
          </a:p>
        </p:txBody>
      </p:sp>
    </p:spTree>
    <p:extLst>
      <p:ext uri="{BB962C8B-B14F-4D97-AF65-F5344CB8AC3E}">
        <p14:creationId xmlns:p14="http://schemas.microsoft.com/office/powerpoint/2010/main" val="3897532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dirty="0" smtClean="0">
                <a:effectLst>
                  <a:outerShdw blurRad="38100" dist="38100" dir="2700000" algn="tl">
                    <a:srgbClr val="000000">
                      <a:alpha val="43137"/>
                    </a:srgbClr>
                  </a:outerShdw>
                </a:effectLst>
              </a:rPr>
              <a:t>Optional Benefits of Membership</a:t>
            </a:r>
            <a:br>
              <a:rPr lang="en-US"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(Council Must Opt-In)</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7620000" cy="1676400"/>
          </a:xfrm>
        </p:spPr>
        <p:txBody>
          <a:bodyPr>
            <a:normAutofit lnSpcReduction="10000"/>
          </a:bodyPr>
          <a:lstStyle/>
          <a:p>
            <a:pPr>
              <a:buClr>
                <a:schemeClr val="bg1"/>
              </a:buClr>
              <a:buFont typeface="Wingdings" panose="05000000000000000000" pitchFamily="2" charset="2"/>
              <a:buChar char="ü"/>
            </a:pPr>
            <a:r>
              <a:rPr lang="en-US" dirty="0" smtClean="0">
                <a:solidFill>
                  <a:srgbClr val="002060"/>
                </a:solidFill>
              </a:rPr>
              <a:t>Enroll members in the Every Council Campaign to receive the national newsletter, NAEPC News</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Low-cost, continuously enhanced website platforms created and developed just for the estate planning council</a:t>
            </a:r>
          </a:p>
          <a:p>
            <a:pPr marL="114300" indent="0">
              <a:buClr>
                <a:schemeClr val="bg1"/>
              </a:buClr>
              <a:buNone/>
            </a:pPr>
            <a:endParaRPr lang="en-US" dirty="0" smtClean="0">
              <a:solidFill>
                <a:srgbClr val="002060"/>
              </a:solidFill>
            </a:endParaRPr>
          </a:p>
          <a:p>
            <a:pPr marL="777240" lvl="2" indent="0">
              <a:buClr>
                <a:schemeClr val="bg1"/>
              </a:buClr>
              <a:buNone/>
            </a:pPr>
            <a:endParaRPr lang="en-US" i="1" dirty="0">
              <a:solidFill>
                <a:srgbClr val="002060"/>
              </a:solidFill>
            </a:endParaRPr>
          </a:p>
        </p:txBody>
      </p:sp>
      <p:sp>
        <p:nvSpPr>
          <p:cNvPr id="4" name="TextBox 3"/>
          <p:cNvSpPr txBox="1"/>
          <p:nvPr/>
        </p:nvSpPr>
        <p:spPr>
          <a:xfrm>
            <a:off x="457200" y="4953000"/>
            <a:ext cx="7543800" cy="1015663"/>
          </a:xfrm>
          <a:prstGeom prst="rect">
            <a:avLst/>
          </a:prstGeom>
          <a:noFill/>
          <a:ln>
            <a:solidFill>
              <a:schemeClr val="bg1"/>
            </a:solidFill>
          </a:ln>
        </p:spPr>
        <p:txBody>
          <a:bodyPr wrap="square" rtlCol="0">
            <a:spAutoFit/>
          </a:bodyPr>
          <a:lstStyle/>
          <a:p>
            <a:pPr algn="ctr"/>
            <a:r>
              <a:rPr lang="en-US" sz="2000" dirty="0" smtClean="0">
                <a:solidFill>
                  <a:srgbClr val="002060"/>
                </a:solidFill>
              </a:rPr>
              <a:t>Unsure of which services your council is taking advantage of?  Reference the council services packet obtained at registration for details (the packet has a yellow cover page.)</a:t>
            </a:r>
            <a:endParaRPr lang="en-US" sz="2000" dirty="0">
              <a:solidFill>
                <a:srgbClr val="002060"/>
              </a:solidFill>
            </a:endParaRPr>
          </a:p>
        </p:txBody>
      </p:sp>
    </p:spTree>
    <p:extLst>
      <p:ext uri="{BB962C8B-B14F-4D97-AF65-F5344CB8AC3E}">
        <p14:creationId xmlns:p14="http://schemas.microsoft.com/office/powerpoint/2010/main" val="2960022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dirty="0" smtClean="0">
                <a:effectLst>
                  <a:outerShdw blurRad="38100" dist="38100" dir="2700000" algn="tl">
                    <a:srgbClr val="000000">
                      <a:alpha val="43137"/>
                    </a:srgbClr>
                  </a:outerShdw>
                </a:effectLst>
              </a:rPr>
              <a:t>Optional Benefits of Membership</a:t>
            </a:r>
            <a:br>
              <a:rPr lang="en-US"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(Council Must Opt-In)</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7620000" cy="3962400"/>
          </a:xfrm>
        </p:spPr>
        <p:txBody>
          <a:bodyPr>
            <a:normAutofit fontScale="92500" lnSpcReduction="10000"/>
          </a:bodyPr>
          <a:lstStyle/>
          <a:p>
            <a:pPr marL="114300" indent="0" algn="ctr">
              <a:buClr>
                <a:schemeClr val="bg1"/>
              </a:buClr>
              <a:buNone/>
            </a:pPr>
            <a:r>
              <a:rPr lang="en-US" sz="3200" b="1" dirty="0" smtClean="0">
                <a:solidFill>
                  <a:srgbClr val="002060"/>
                </a:solidFill>
              </a:rPr>
              <a:t>Steve </a:t>
            </a:r>
            <a:r>
              <a:rPr lang="en-US" sz="3200" b="1" dirty="0" err="1" smtClean="0">
                <a:solidFill>
                  <a:srgbClr val="002060"/>
                </a:solidFill>
              </a:rPr>
              <a:t>Leimberg’s</a:t>
            </a:r>
            <a:r>
              <a:rPr lang="en-US" sz="3200" b="1" dirty="0" smtClean="0">
                <a:solidFill>
                  <a:srgbClr val="002060"/>
                </a:solidFill>
              </a:rPr>
              <a:t> LISI Service</a:t>
            </a:r>
          </a:p>
          <a:p>
            <a:pPr marL="114300" indent="0" algn="ctr">
              <a:buClr>
                <a:schemeClr val="bg1"/>
              </a:buClr>
              <a:buNone/>
            </a:pPr>
            <a:endParaRPr lang="en-US" sz="1000" dirty="0" smtClean="0">
              <a:solidFill>
                <a:srgbClr val="002060"/>
              </a:solidFill>
            </a:endParaRPr>
          </a:p>
          <a:p>
            <a:pPr marL="114300" indent="0" algn="ctr">
              <a:buClr>
                <a:schemeClr val="bg1"/>
              </a:buClr>
              <a:buNone/>
            </a:pPr>
            <a:r>
              <a:rPr lang="en-US" dirty="0" smtClean="0">
                <a:solidFill>
                  <a:srgbClr val="002060"/>
                </a:solidFill>
              </a:rPr>
              <a:t>Per Member Cost Per Year:</a:t>
            </a:r>
          </a:p>
          <a:p>
            <a:pPr marL="114300" indent="0" algn="ctr">
              <a:buClr>
                <a:schemeClr val="bg1"/>
              </a:buClr>
              <a:buNone/>
            </a:pPr>
            <a:endParaRPr lang="en-US" sz="1000" dirty="0" smtClean="0">
              <a:solidFill>
                <a:srgbClr val="002060"/>
              </a:solidFill>
            </a:endParaRPr>
          </a:p>
          <a:p>
            <a:pPr marL="114300" indent="0" algn="ctr">
              <a:buClr>
                <a:schemeClr val="bg1"/>
              </a:buClr>
              <a:buNone/>
            </a:pPr>
            <a:r>
              <a:rPr lang="en-US" dirty="0" smtClean="0">
                <a:solidFill>
                  <a:srgbClr val="002060"/>
                </a:solidFill>
              </a:rPr>
              <a:t>Enroll in Jan., Feb., March, or April - $20 / member / year</a:t>
            </a:r>
          </a:p>
          <a:p>
            <a:pPr marL="114300" indent="0" algn="ctr">
              <a:buClr>
                <a:schemeClr val="bg1"/>
              </a:buClr>
              <a:buNone/>
            </a:pPr>
            <a:r>
              <a:rPr lang="en-US" dirty="0" smtClean="0">
                <a:solidFill>
                  <a:srgbClr val="002060"/>
                </a:solidFill>
              </a:rPr>
              <a:t>Enroll in May, June, July, or August - $16 / member / year</a:t>
            </a:r>
          </a:p>
          <a:p>
            <a:pPr marL="114300" indent="0" algn="ctr">
              <a:buClr>
                <a:schemeClr val="bg1"/>
              </a:buClr>
              <a:buNone/>
            </a:pPr>
            <a:r>
              <a:rPr lang="en-US" dirty="0" smtClean="0">
                <a:solidFill>
                  <a:srgbClr val="002060"/>
                </a:solidFill>
              </a:rPr>
              <a:t>Enroll in Sept., Oct., Nov., or Dec.* - $26 / member / year</a:t>
            </a:r>
          </a:p>
          <a:p>
            <a:pPr marL="114300" indent="0" algn="ctr">
              <a:buClr>
                <a:schemeClr val="bg1"/>
              </a:buClr>
              <a:buNone/>
            </a:pPr>
            <a:r>
              <a:rPr lang="en-US" sz="1400" dirty="0" smtClean="0">
                <a:solidFill>
                  <a:srgbClr val="002060"/>
                </a:solidFill>
              </a:rPr>
              <a:t>(*service carries through the following calendar year)</a:t>
            </a:r>
          </a:p>
          <a:p>
            <a:pPr marL="114300" indent="0">
              <a:buClr>
                <a:schemeClr val="bg1"/>
              </a:buClr>
              <a:buNone/>
            </a:pPr>
            <a:endParaRPr lang="en-US" sz="1200" dirty="0" smtClean="0">
              <a:solidFill>
                <a:srgbClr val="002060"/>
              </a:solidFill>
            </a:endParaRPr>
          </a:p>
          <a:p>
            <a:pPr marL="114300" indent="0" algn="ctr">
              <a:buClr>
                <a:schemeClr val="bg1"/>
              </a:buClr>
              <a:buNone/>
            </a:pPr>
            <a:r>
              <a:rPr lang="en-US" dirty="0" smtClean="0">
                <a:solidFill>
                  <a:srgbClr val="002060"/>
                </a:solidFill>
              </a:rPr>
              <a:t>Example: 50 member council enrolling in January</a:t>
            </a:r>
          </a:p>
          <a:p>
            <a:pPr marL="114300" indent="0" algn="ctr">
              <a:buClr>
                <a:schemeClr val="bg1"/>
              </a:buClr>
              <a:buNone/>
            </a:pPr>
            <a:r>
              <a:rPr lang="en-US" dirty="0" smtClean="0">
                <a:solidFill>
                  <a:srgbClr val="002060"/>
                </a:solidFill>
              </a:rPr>
              <a:t>50 members X $20 = $1,000 </a:t>
            </a:r>
            <a:endParaRPr lang="en-US" dirty="0">
              <a:solidFill>
                <a:srgbClr val="002060"/>
              </a:solidFill>
            </a:endParaRPr>
          </a:p>
          <a:p>
            <a:pPr marL="114300" indent="0" algn="ctr">
              <a:buClr>
                <a:schemeClr val="bg1"/>
              </a:buClr>
              <a:buNone/>
            </a:pPr>
            <a:endParaRPr lang="en-US" sz="1100" dirty="0" smtClean="0">
              <a:solidFill>
                <a:srgbClr val="002060"/>
              </a:solidFill>
            </a:endParaRPr>
          </a:p>
          <a:p>
            <a:pPr marL="114300" indent="0" algn="ctr">
              <a:buClr>
                <a:schemeClr val="bg1"/>
              </a:buClr>
              <a:buNone/>
            </a:pPr>
            <a:r>
              <a:rPr lang="en-US" b="1" dirty="0" smtClean="0">
                <a:solidFill>
                  <a:srgbClr val="002060"/>
                </a:solidFill>
              </a:rPr>
              <a:t>All members of the council must be enrolled.</a:t>
            </a:r>
          </a:p>
        </p:txBody>
      </p:sp>
    </p:spTree>
    <p:extLst>
      <p:ext uri="{BB962C8B-B14F-4D97-AF65-F5344CB8AC3E}">
        <p14:creationId xmlns:p14="http://schemas.microsoft.com/office/powerpoint/2010/main" val="70626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0506" y="4654061"/>
            <a:ext cx="7772400" cy="2118595"/>
          </a:xfrm>
        </p:spPr>
        <p:txBody>
          <a:bodyPr/>
          <a:lstStyle/>
          <a:p>
            <a:r>
              <a:rPr lang="en-US" sz="11500" b="0" dirty="0" smtClean="0">
                <a:latin typeface="Palace Script MT" panose="030303020206070C0B05" pitchFamily="66" charset="0"/>
              </a:rPr>
              <a:t/>
            </a:r>
            <a:br>
              <a:rPr lang="en-US" sz="11500" b="0" dirty="0" smtClean="0">
                <a:latin typeface="Palace Script MT" panose="030303020206070C0B05" pitchFamily="66" charset="0"/>
              </a:rPr>
            </a:br>
            <a:r>
              <a:rPr lang="en-US" sz="11500" b="0" dirty="0">
                <a:latin typeface="Palace Script MT" panose="030303020206070C0B05" pitchFamily="66" charset="0"/>
              </a:rPr>
              <a:t/>
            </a:r>
            <a:br>
              <a:rPr lang="en-US" sz="11500" b="0" dirty="0">
                <a:latin typeface="Palace Script MT" panose="030303020206070C0B05" pitchFamily="66" charset="0"/>
              </a:rPr>
            </a:br>
            <a:r>
              <a:rPr lang="en-US" sz="11500" b="0" dirty="0" smtClean="0">
                <a:latin typeface="Palace Script MT" panose="030303020206070C0B05" pitchFamily="66" charset="0"/>
              </a:rPr>
              <a:t/>
            </a:r>
            <a:br>
              <a:rPr lang="en-US" sz="11500" b="0" dirty="0" smtClean="0">
                <a:latin typeface="Palace Script MT" panose="030303020206070C0B05" pitchFamily="66" charset="0"/>
              </a:rPr>
            </a:br>
            <a:r>
              <a:rPr lang="en-US" sz="11500" b="0" dirty="0" smtClean="0">
                <a:latin typeface="Palace Script MT" panose="030303020206070C0B05" pitchFamily="66" charset="0"/>
              </a:rPr>
              <a:t>In Memoriam</a:t>
            </a:r>
            <a:br>
              <a:rPr lang="en-US" sz="11500" b="0" dirty="0" smtClean="0">
                <a:latin typeface="Palace Script MT" panose="030303020206070C0B05" pitchFamily="66" charset="0"/>
              </a:rPr>
            </a:br>
            <a:r>
              <a:rPr lang="en-US" sz="3600" b="0" dirty="0" smtClean="0">
                <a:latin typeface="Batang" panose="02030600000101010101" pitchFamily="18" charset="-127"/>
                <a:ea typeface="Batang" panose="02030600000101010101" pitchFamily="18" charset="-127"/>
              </a:rPr>
              <a:t>NAEPC President-Elect</a:t>
            </a:r>
            <a:endParaRPr lang="en-US" sz="3600" b="0" dirty="0">
              <a:latin typeface="Batang" panose="02030600000101010101" pitchFamily="18" charset="-127"/>
              <a:ea typeface="Batang" panose="02030600000101010101" pitchFamily="18" charset="-127"/>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3224212" cy="396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268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Discounts Just for the Council</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lstStyle/>
          <a:p>
            <a:pPr>
              <a:buClr>
                <a:schemeClr val="bg1"/>
              </a:buClr>
              <a:buFont typeface="Wingdings" panose="05000000000000000000" pitchFamily="2" charset="2"/>
              <a:buChar char="ü"/>
            </a:pPr>
            <a:r>
              <a:rPr lang="en-US" dirty="0" smtClean="0">
                <a:solidFill>
                  <a:srgbClr val="002060"/>
                </a:solidFill>
              </a:rPr>
              <a:t>Sterling Cut Glass (discounted crystal award pieces)</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PS Awards (discounted plaques &amp; trophies)</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err="1" smtClean="0">
                <a:solidFill>
                  <a:srgbClr val="002060"/>
                </a:solidFill>
              </a:rPr>
              <a:t>DocuBank</a:t>
            </a:r>
            <a:r>
              <a:rPr lang="en-US" dirty="0" smtClean="0">
                <a:solidFill>
                  <a:srgbClr val="002060"/>
                </a:solidFill>
              </a:rPr>
              <a:t> “lunch is on us” program</a:t>
            </a:r>
            <a:endParaRPr lang="en-US" dirty="0">
              <a:solidFill>
                <a:srgbClr val="002060"/>
              </a:solidFill>
            </a:endParaRPr>
          </a:p>
        </p:txBody>
      </p:sp>
      <p:sp>
        <p:nvSpPr>
          <p:cNvPr id="6" name="Content Placeholder 5"/>
          <p:cNvSpPr>
            <a:spLocks noGrp="1"/>
          </p:cNvSpPr>
          <p:nvPr>
            <p:ph sz="half" idx="2"/>
          </p:nvPr>
        </p:nvSpPr>
        <p:spPr>
          <a:xfrm>
            <a:off x="4343400" y="1524000"/>
            <a:ext cx="3657600" cy="4590288"/>
          </a:xfrm>
        </p:spPr>
        <p:txBody>
          <a:bodyPr/>
          <a:lstStyle/>
          <a:p>
            <a:pPr>
              <a:buClr>
                <a:schemeClr val="bg1"/>
              </a:buClr>
              <a:buFont typeface="Wingdings" panose="05000000000000000000" pitchFamily="2" charset="2"/>
              <a:buChar char="ü"/>
            </a:pPr>
            <a:r>
              <a:rPr lang="en-US" dirty="0" smtClean="0">
                <a:solidFill>
                  <a:srgbClr val="002060"/>
                </a:solidFill>
              </a:rPr>
              <a:t>Discounted Merchant Accounts for Councils Creating a Level 4 Website</a:t>
            </a:r>
          </a:p>
          <a:p>
            <a:pPr marL="114300" indent="0">
              <a:buClr>
                <a:schemeClr val="bg1"/>
              </a:buClr>
              <a:buNone/>
            </a:pPr>
            <a:endParaRPr lang="en-US" sz="1000"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Konica / Minolta Office Equipment</a:t>
            </a:r>
            <a:endParaRPr lang="en-US" dirty="0">
              <a:solidFill>
                <a:srgbClr val="002060"/>
              </a:solidFill>
            </a:endParaRPr>
          </a:p>
          <a:p>
            <a:pPr marL="114300" indent="0">
              <a:buNone/>
            </a:pPr>
            <a:endParaRPr lang="en-US" dirty="0"/>
          </a:p>
        </p:txBody>
      </p:sp>
    </p:spTree>
    <p:extLst>
      <p:ext uri="{BB962C8B-B14F-4D97-AF65-F5344CB8AC3E}">
        <p14:creationId xmlns:p14="http://schemas.microsoft.com/office/powerpoint/2010/main" val="2304793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Referral Lists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536192"/>
            <a:ext cx="7467600" cy="4590288"/>
          </a:xfrm>
        </p:spPr>
        <p:txBody>
          <a:bodyPr/>
          <a:lstStyle/>
          <a:p>
            <a:pPr>
              <a:buClr>
                <a:schemeClr val="bg1"/>
              </a:buClr>
              <a:buFont typeface="Wingdings" panose="05000000000000000000" pitchFamily="2" charset="2"/>
              <a:buChar char="ü"/>
            </a:pPr>
            <a:r>
              <a:rPr lang="en-US" dirty="0">
                <a:solidFill>
                  <a:srgbClr val="002060"/>
                </a:solidFill>
              </a:rPr>
              <a:t>NAEPC &amp; the AEP® Designation, What We Are </a:t>
            </a:r>
            <a:r>
              <a:rPr lang="en-US" dirty="0" smtClean="0">
                <a:solidFill>
                  <a:srgbClr val="002060"/>
                </a:solidFill>
              </a:rPr>
              <a:t> All </a:t>
            </a:r>
            <a:r>
              <a:rPr lang="en-US" dirty="0">
                <a:solidFill>
                  <a:srgbClr val="002060"/>
                </a:solidFill>
              </a:rPr>
              <a:t>About?</a:t>
            </a:r>
          </a:p>
          <a:p>
            <a:pPr>
              <a:buClr>
                <a:schemeClr val="bg1"/>
              </a:buClr>
              <a:buFont typeface="Wingdings" panose="05000000000000000000" pitchFamily="2" charset="2"/>
              <a:buChar char="ü"/>
            </a:pPr>
            <a:r>
              <a:rPr lang="en-US" dirty="0">
                <a:solidFill>
                  <a:srgbClr val="002060"/>
                </a:solidFill>
              </a:rPr>
              <a:t>Building Relationships with Nearby Councils</a:t>
            </a:r>
          </a:p>
          <a:p>
            <a:pPr>
              <a:buClr>
                <a:schemeClr val="bg1"/>
              </a:buClr>
              <a:buFont typeface="Wingdings" panose="05000000000000000000" pitchFamily="2" charset="2"/>
              <a:buChar char="ü"/>
            </a:pPr>
            <a:r>
              <a:rPr lang="en-US" dirty="0">
                <a:solidFill>
                  <a:srgbClr val="002060"/>
                </a:solidFill>
              </a:rPr>
              <a:t>Creating a LinkedIn Group - Considerations &amp; Decisions</a:t>
            </a:r>
          </a:p>
          <a:p>
            <a:pPr>
              <a:buClr>
                <a:schemeClr val="bg1"/>
              </a:buClr>
              <a:buFont typeface="Wingdings" panose="05000000000000000000" pitchFamily="2" charset="2"/>
              <a:buChar char="ü"/>
            </a:pPr>
            <a:r>
              <a:rPr lang="en-US" dirty="0">
                <a:solidFill>
                  <a:srgbClr val="002060"/>
                </a:solidFill>
              </a:rPr>
              <a:t>Best Practices for Recognizing New &amp; Existing AEP® Designees</a:t>
            </a:r>
          </a:p>
          <a:p>
            <a:pPr>
              <a:buClr>
                <a:schemeClr val="bg1"/>
              </a:buClr>
              <a:buFont typeface="Wingdings" panose="05000000000000000000" pitchFamily="2" charset="2"/>
              <a:buChar char="ü"/>
            </a:pPr>
            <a:r>
              <a:rPr lang="en-US" dirty="0">
                <a:solidFill>
                  <a:srgbClr val="002060"/>
                </a:solidFill>
              </a:rPr>
              <a:t>What Type of Insurance Does our Council Need?</a:t>
            </a:r>
          </a:p>
        </p:txBody>
      </p:sp>
    </p:spTree>
    <p:extLst>
      <p:ext uri="{BB962C8B-B14F-4D97-AF65-F5344CB8AC3E}">
        <p14:creationId xmlns:p14="http://schemas.microsoft.com/office/powerpoint/2010/main" val="3314565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PowerPoint Presentations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905000"/>
            <a:ext cx="7467600" cy="4590288"/>
          </a:xfrm>
        </p:spPr>
        <p:txBody>
          <a:bodyPr/>
          <a:lstStyle/>
          <a:p>
            <a:pPr>
              <a:buClr>
                <a:schemeClr val="bg1"/>
              </a:buClr>
              <a:buFont typeface="Wingdings" panose="05000000000000000000" pitchFamily="2" charset="2"/>
              <a:buChar char="ü"/>
            </a:pPr>
            <a:r>
              <a:rPr lang="en-US" dirty="0">
                <a:solidFill>
                  <a:srgbClr val="002060"/>
                </a:solidFill>
              </a:rPr>
              <a:t>PowerPoint Presentation for Members of Newly Affiliated Councils</a:t>
            </a:r>
          </a:p>
          <a:p>
            <a:pPr>
              <a:buClr>
                <a:schemeClr val="bg1"/>
              </a:buClr>
              <a:buFont typeface="Wingdings" panose="05000000000000000000" pitchFamily="2" charset="2"/>
              <a:buChar char="ü"/>
            </a:pPr>
            <a:r>
              <a:rPr lang="en-US" dirty="0">
                <a:solidFill>
                  <a:srgbClr val="002060"/>
                </a:solidFill>
              </a:rPr>
              <a:t>Programs &amp; Services Presentation (Long)</a:t>
            </a:r>
          </a:p>
          <a:p>
            <a:pPr>
              <a:buClr>
                <a:schemeClr val="bg1"/>
              </a:buClr>
              <a:buFont typeface="Wingdings" panose="05000000000000000000" pitchFamily="2" charset="2"/>
              <a:buChar char="ü"/>
            </a:pPr>
            <a:r>
              <a:rPr lang="en-US" dirty="0">
                <a:solidFill>
                  <a:srgbClr val="002060"/>
                </a:solidFill>
              </a:rPr>
              <a:t>Sample pre-meeting </a:t>
            </a:r>
            <a:r>
              <a:rPr lang="en-US" dirty="0" smtClean="0">
                <a:solidFill>
                  <a:srgbClr val="002060"/>
                </a:solidFill>
              </a:rPr>
              <a:t>PowerPoint </a:t>
            </a:r>
            <a:r>
              <a:rPr lang="en-US" dirty="0">
                <a:solidFill>
                  <a:srgbClr val="002060"/>
                </a:solidFill>
              </a:rPr>
              <a:t>presentation</a:t>
            </a:r>
          </a:p>
        </p:txBody>
      </p:sp>
    </p:spTree>
    <p:extLst>
      <p:ext uri="{BB962C8B-B14F-4D97-AF65-F5344CB8AC3E}">
        <p14:creationId xmlns:p14="http://schemas.microsoft.com/office/powerpoint/2010/main" val="3861687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Documents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295400"/>
            <a:ext cx="7467600" cy="5029200"/>
          </a:xfrm>
        </p:spPr>
        <p:txBody>
          <a:bodyPr>
            <a:normAutofit fontScale="92500" lnSpcReduction="20000"/>
          </a:bodyPr>
          <a:lstStyle/>
          <a:p>
            <a:pPr>
              <a:buClr>
                <a:schemeClr val="bg1"/>
              </a:buClr>
              <a:buFont typeface="Wingdings" panose="05000000000000000000" pitchFamily="2" charset="2"/>
              <a:buChar char="ü"/>
            </a:pPr>
            <a:r>
              <a:rPr lang="en-US" dirty="0">
                <a:solidFill>
                  <a:srgbClr val="002060"/>
                </a:solidFill>
              </a:rPr>
              <a:t>Sample Sponsor Kit</a:t>
            </a:r>
          </a:p>
          <a:p>
            <a:pPr>
              <a:buClr>
                <a:schemeClr val="bg1"/>
              </a:buClr>
              <a:buFont typeface="Wingdings" panose="05000000000000000000" pitchFamily="2" charset="2"/>
              <a:buChar char="ü"/>
            </a:pPr>
            <a:r>
              <a:rPr lang="en-US" dirty="0">
                <a:solidFill>
                  <a:srgbClr val="002060"/>
                </a:solidFill>
              </a:rPr>
              <a:t>Sample Speaker Confirmation Notice</a:t>
            </a:r>
          </a:p>
          <a:p>
            <a:pPr>
              <a:buClr>
                <a:schemeClr val="bg1"/>
              </a:buClr>
              <a:buFont typeface="Wingdings" panose="05000000000000000000" pitchFamily="2" charset="2"/>
              <a:buChar char="ü"/>
            </a:pPr>
            <a:r>
              <a:rPr lang="en-US" dirty="0">
                <a:solidFill>
                  <a:srgbClr val="002060"/>
                </a:solidFill>
              </a:rPr>
              <a:t>Model Non-Profit Corporation Bylaws</a:t>
            </a:r>
          </a:p>
          <a:p>
            <a:pPr>
              <a:buClr>
                <a:schemeClr val="bg1"/>
              </a:buClr>
              <a:buFont typeface="Wingdings" panose="05000000000000000000" pitchFamily="2" charset="2"/>
              <a:buChar char="ü"/>
            </a:pPr>
            <a:r>
              <a:rPr lang="en-US" dirty="0">
                <a:solidFill>
                  <a:srgbClr val="002060"/>
                </a:solidFill>
              </a:rPr>
              <a:t>Model Board Nomination Form</a:t>
            </a:r>
          </a:p>
          <a:p>
            <a:pPr>
              <a:buClr>
                <a:schemeClr val="bg1"/>
              </a:buClr>
              <a:buFont typeface="Wingdings" panose="05000000000000000000" pitchFamily="2" charset="2"/>
              <a:buChar char="ü"/>
            </a:pPr>
            <a:r>
              <a:rPr lang="en-US" dirty="0">
                <a:solidFill>
                  <a:srgbClr val="002060"/>
                </a:solidFill>
              </a:rPr>
              <a:t>Model Non-Profit Corporation Articles of Incorporation 501c6</a:t>
            </a:r>
          </a:p>
          <a:p>
            <a:pPr>
              <a:buClr>
                <a:schemeClr val="bg1"/>
              </a:buClr>
              <a:buFont typeface="Wingdings" panose="05000000000000000000" pitchFamily="2" charset="2"/>
              <a:buChar char="ü"/>
            </a:pPr>
            <a:r>
              <a:rPr lang="en-US" dirty="0">
                <a:solidFill>
                  <a:srgbClr val="002060"/>
                </a:solidFill>
              </a:rPr>
              <a:t>Model Non-Profit Corporation Articles of Incorporation 501c3</a:t>
            </a:r>
          </a:p>
          <a:p>
            <a:pPr>
              <a:buClr>
                <a:schemeClr val="bg1"/>
              </a:buClr>
              <a:buFont typeface="Wingdings" panose="05000000000000000000" pitchFamily="2" charset="2"/>
              <a:buChar char="ü"/>
            </a:pPr>
            <a:r>
              <a:rPr lang="en-US" dirty="0">
                <a:solidFill>
                  <a:srgbClr val="002060"/>
                </a:solidFill>
              </a:rPr>
              <a:t>Sample Whistleblower Policy - Tracking Report</a:t>
            </a:r>
          </a:p>
          <a:p>
            <a:pPr>
              <a:buClr>
                <a:schemeClr val="bg1"/>
              </a:buClr>
              <a:buFont typeface="Wingdings" panose="05000000000000000000" pitchFamily="2" charset="2"/>
              <a:buChar char="ü"/>
            </a:pPr>
            <a:r>
              <a:rPr lang="en-US" dirty="0">
                <a:solidFill>
                  <a:srgbClr val="002060"/>
                </a:solidFill>
              </a:rPr>
              <a:t>Sample Whistleblower Policy</a:t>
            </a:r>
          </a:p>
          <a:p>
            <a:pPr>
              <a:buClr>
                <a:schemeClr val="bg1"/>
              </a:buClr>
              <a:buFont typeface="Wingdings" panose="05000000000000000000" pitchFamily="2" charset="2"/>
              <a:buChar char="ü"/>
            </a:pPr>
            <a:r>
              <a:rPr lang="en-US" dirty="0">
                <a:solidFill>
                  <a:srgbClr val="002060"/>
                </a:solidFill>
              </a:rPr>
              <a:t>Sample Conflict of Interest</a:t>
            </a:r>
          </a:p>
          <a:p>
            <a:pPr>
              <a:buClr>
                <a:schemeClr val="bg1"/>
              </a:buClr>
              <a:buFont typeface="Wingdings" panose="05000000000000000000" pitchFamily="2" charset="2"/>
              <a:buChar char="ü"/>
            </a:pPr>
            <a:r>
              <a:rPr lang="en-US" dirty="0">
                <a:solidFill>
                  <a:srgbClr val="002060"/>
                </a:solidFill>
              </a:rPr>
              <a:t>Sample Annual Board Recommitment Form</a:t>
            </a:r>
          </a:p>
        </p:txBody>
      </p:sp>
    </p:spTree>
    <p:extLst>
      <p:ext uri="{BB962C8B-B14F-4D97-AF65-F5344CB8AC3E}">
        <p14:creationId xmlns:p14="http://schemas.microsoft.com/office/powerpoint/2010/main" val="1269157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Robert G. Alexander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Webinar Series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676400"/>
            <a:ext cx="7467600" cy="5029200"/>
          </a:xfrm>
        </p:spPr>
        <p:txBody>
          <a:bodyPr>
            <a:normAutofit/>
          </a:bodyPr>
          <a:lstStyle/>
          <a:p>
            <a:pPr marL="114300" indent="0" algn="ctr">
              <a:buClr>
                <a:schemeClr val="bg1"/>
              </a:buClr>
              <a:buNone/>
            </a:pPr>
            <a:r>
              <a:rPr lang="en-US" dirty="0" smtClean="0">
                <a:solidFill>
                  <a:srgbClr val="002060"/>
                </a:solidFill>
              </a:rPr>
              <a:t>Created in 2013 to educate individuals through our network of affiliated local councils.  </a:t>
            </a:r>
          </a:p>
          <a:p>
            <a:pPr marL="114300" indent="0" algn="ctr">
              <a:buClr>
                <a:schemeClr val="bg1"/>
              </a:buClr>
              <a:buNone/>
            </a:pPr>
            <a:endParaRPr lang="en-US" sz="1100" dirty="0">
              <a:solidFill>
                <a:srgbClr val="002060"/>
              </a:solidFill>
            </a:endParaRPr>
          </a:p>
          <a:p>
            <a:pPr marL="114300" indent="0" algn="ctr">
              <a:buClr>
                <a:schemeClr val="bg1"/>
              </a:buClr>
              <a:buNone/>
            </a:pPr>
            <a:r>
              <a:rPr lang="en-US" dirty="0" smtClean="0">
                <a:solidFill>
                  <a:srgbClr val="002060"/>
                </a:solidFill>
              </a:rPr>
              <a:t>3</a:t>
            </a:r>
            <a:r>
              <a:rPr lang="en-US" baseline="30000" dirty="0" smtClean="0">
                <a:solidFill>
                  <a:srgbClr val="002060"/>
                </a:solidFill>
              </a:rPr>
              <a:t>rd</a:t>
            </a:r>
            <a:r>
              <a:rPr lang="en-US" dirty="0" smtClean="0">
                <a:solidFill>
                  <a:srgbClr val="002060"/>
                </a:solidFill>
              </a:rPr>
              <a:t> Wednesday of each month at 3:00 pm ET</a:t>
            </a:r>
          </a:p>
          <a:p>
            <a:pPr marL="114300" indent="0" algn="ctr">
              <a:buClr>
                <a:schemeClr val="bg1"/>
              </a:buClr>
              <a:buNone/>
            </a:pPr>
            <a:r>
              <a:rPr lang="en-US" dirty="0" smtClean="0">
                <a:solidFill>
                  <a:srgbClr val="002060"/>
                </a:solidFill>
              </a:rPr>
              <a:t>Educational content</a:t>
            </a:r>
          </a:p>
          <a:p>
            <a:pPr marL="114300" indent="0" algn="ctr">
              <a:buClr>
                <a:schemeClr val="bg1"/>
              </a:buClr>
              <a:buNone/>
            </a:pPr>
            <a:r>
              <a:rPr lang="en-US" dirty="0" smtClean="0">
                <a:solidFill>
                  <a:srgbClr val="002060"/>
                </a:solidFill>
              </a:rPr>
              <a:t>Provides one hour of AEP® CE</a:t>
            </a:r>
          </a:p>
          <a:p>
            <a:pPr marL="114300" indent="0" algn="ctr">
              <a:buClr>
                <a:schemeClr val="bg1"/>
              </a:buClr>
              <a:buNone/>
            </a:pPr>
            <a:endParaRPr lang="en-US" sz="1000" dirty="0">
              <a:solidFill>
                <a:srgbClr val="002060"/>
              </a:solidFill>
            </a:endParaRPr>
          </a:p>
          <a:p>
            <a:pPr marL="114300" indent="0" algn="r">
              <a:buClr>
                <a:schemeClr val="bg1"/>
              </a:buClr>
              <a:buNone/>
            </a:pPr>
            <a:r>
              <a:rPr lang="en-US" dirty="0" smtClean="0">
                <a:solidFill>
                  <a:srgbClr val="002060"/>
                </a:solidFill>
              </a:rPr>
              <a:t>$40 AEP® Designee</a:t>
            </a:r>
          </a:p>
          <a:p>
            <a:pPr marL="114300" indent="0" algn="r">
              <a:buClr>
                <a:schemeClr val="bg1"/>
              </a:buClr>
              <a:buNone/>
            </a:pPr>
            <a:r>
              <a:rPr lang="en-US" dirty="0" smtClean="0">
                <a:solidFill>
                  <a:srgbClr val="002060"/>
                </a:solidFill>
              </a:rPr>
              <a:t>$60 Member of a council</a:t>
            </a:r>
          </a:p>
          <a:p>
            <a:pPr marL="114300" indent="0" algn="r">
              <a:buClr>
                <a:schemeClr val="bg1"/>
              </a:buClr>
              <a:buNone/>
            </a:pPr>
            <a:r>
              <a:rPr lang="en-US" dirty="0" smtClean="0">
                <a:solidFill>
                  <a:srgbClr val="002060"/>
                </a:solidFill>
              </a:rPr>
              <a:t>$100 non-member</a:t>
            </a:r>
          </a:p>
          <a:p>
            <a:pPr marL="114300" indent="0" algn="r">
              <a:buClr>
                <a:schemeClr val="bg1"/>
              </a:buClr>
              <a:buNone/>
            </a:pPr>
            <a:r>
              <a:rPr lang="en-US" dirty="0" smtClean="0">
                <a:solidFill>
                  <a:srgbClr val="002060"/>
                </a:solidFill>
              </a:rPr>
              <a:t>$250 council meeting or group gathering</a:t>
            </a:r>
            <a:endParaRPr lang="en-US" dirty="0">
              <a:solidFill>
                <a:srgbClr val="002060"/>
              </a:solidFill>
            </a:endParaRPr>
          </a:p>
        </p:txBody>
      </p:sp>
      <p:sp>
        <p:nvSpPr>
          <p:cNvPr id="2" name="TextBox 1"/>
          <p:cNvSpPr txBox="1"/>
          <p:nvPr/>
        </p:nvSpPr>
        <p:spPr>
          <a:xfrm rot="20370651">
            <a:off x="977583" y="4951425"/>
            <a:ext cx="1905000" cy="954107"/>
          </a:xfrm>
          <a:prstGeom prst="rect">
            <a:avLst/>
          </a:prstGeom>
          <a:noFill/>
          <a:ln>
            <a:solidFill>
              <a:schemeClr val="bg1"/>
            </a:solidFill>
          </a:ln>
        </p:spPr>
        <p:txBody>
          <a:bodyPr wrap="square" rtlCol="0">
            <a:spAutoFit/>
          </a:bodyPr>
          <a:lstStyle/>
          <a:p>
            <a:pPr algn="ctr"/>
            <a:r>
              <a:rPr lang="en-US" sz="2800" dirty="0" smtClean="0">
                <a:solidFill>
                  <a:srgbClr val="002060"/>
                </a:solidFill>
              </a:rPr>
              <a:t>Cost to Participate</a:t>
            </a:r>
            <a:endParaRPr lang="en-US" sz="2800" dirty="0">
              <a:solidFill>
                <a:srgbClr val="002060"/>
              </a:solidFill>
            </a:endParaRPr>
          </a:p>
        </p:txBody>
      </p:sp>
    </p:spTree>
    <p:extLst>
      <p:ext uri="{BB962C8B-B14F-4D97-AF65-F5344CB8AC3E}">
        <p14:creationId xmlns:p14="http://schemas.microsoft.com/office/powerpoint/2010/main" val="1508665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Member Benefits Committee</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2286000" y="5105400"/>
            <a:ext cx="3657600" cy="944562"/>
          </a:xfrm>
        </p:spPr>
        <p:txBody>
          <a:bodyPr/>
          <a:lstStyle/>
          <a:p>
            <a:r>
              <a:rPr lang="en-US" dirty="0" smtClean="0">
                <a:solidFill>
                  <a:srgbClr val="002060"/>
                </a:solidFill>
              </a:rPr>
              <a:t>Julie A. Buschman</a:t>
            </a:r>
          </a:p>
          <a:p>
            <a:r>
              <a:rPr lang="en-US" dirty="0" smtClean="0">
                <a:solidFill>
                  <a:srgbClr val="002060"/>
                </a:solidFill>
              </a:rPr>
              <a:t>Committee Chair</a:t>
            </a:r>
            <a:endParaRPr lang="en-US" dirty="0">
              <a:solidFill>
                <a:srgbClr val="002060"/>
              </a:solidFill>
            </a:endParaRPr>
          </a:p>
        </p:txBody>
      </p:sp>
      <p:pic>
        <p:nvPicPr>
          <p:cNvPr id="35842"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086" y="1828800"/>
            <a:ext cx="2595562" cy="319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93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Our Purpose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57200" y="1600200"/>
            <a:ext cx="7467600" cy="4953000"/>
          </a:xfrm>
        </p:spPr>
        <p:txBody>
          <a:bodyPr>
            <a:normAutofit/>
          </a:bodyPr>
          <a:lstStyle/>
          <a:p>
            <a:pPr marL="114300" indent="0" algn="ctr">
              <a:buClr>
                <a:schemeClr val="bg1"/>
              </a:buClr>
              <a:buNone/>
            </a:pPr>
            <a:r>
              <a:rPr lang="en-US" dirty="0" smtClean="0">
                <a:solidFill>
                  <a:srgbClr val="002060"/>
                </a:solidFill>
              </a:rPr>
              <a:t>The NAEPC Member Benefits Committee investigates and approves “Value Partners,” organizations that have submitted an application and have agreed to provide a product or service at a reduced fee for members of the affiliated local council.</a:t>
            </a:r>
          </a:p>
          <a:p>
            <a:pPr marL="114300" indent="0" algn="ctr">
              <a:buClr>
                <a:schemeClr val="bg1"/>
              </a:buClr>
              <a:buNone/>
            </a:pPr>
            <a:endParaRPr lang="en-US" dirty="0">
              <a:solidFill>
                <a:srgbClr val="002060"/>
              </a:solidFill>
            </a:endParaRPr>
          </a:p>
          <a:p>
            <a:pPr marL="114300" indent="0" algn="ctr">
              <a:buClr>
                <a:schemeClr val="bg1"/>
              </a:buClr>
              <a:buNone/>
            </a:pPr>
            <a:r>
              <a:rPr lang="en-US" dirty="0" smtClean="0">
                <a:solidFill>
                  <a:srgbClr val="002060"/>
                </a:solidFill>
              </a:rPr>
              <a:t>Value Partners are provided as a resource to your members with no additional work on behalf of your board of directors!</a:t>
            </a:r>
            <a:endParaRPr lang="en-US" dirty="0">
              <a:solidFill>
                <a:srgbClr val="002060"/>
              </a:solidFill>
            </a:endParaRPr>
          </a:p>
        </p:txBody>
      </p:sp>
    </p:spTree>
    <p:extLst>
      <p:ext uri="{BB962C8B-B14F-4D97-AF65-F5344CB8AC3E}">
        <p14:creationId xmlns:p14="http://schemas.microsoft.com/office/powerpoint/2010/main" val="83076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Value Partners Added in 2013</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143000" y="1524000"/>
            <a:ext cx="6781800" cy="3657600"/>
          </a:xfrm>
        </p:spPr>
        <p:txBody>
          <a:bodyPr>
            <a:normAutofit/>
          </a:bodyPr>
          <a:lstStyle/>
          <a:p>
            <a:pPr>
              <a:buClr>
                <a:schemeClr val="bg1"/>
              </a:buClr>
              <a:buFont typeface="Wingdings" panose="05000000000000000000" pitchFamily="2" charset="2"/>
              <a:buChar char="ü"/>
            </a:pPr>
            <a:r>
              <a:rPr lang="en-US" dirty="0">
                <a:solidFill>
                  <a:srgbClr val="002060"/>
                </a:solidFill>
              </a:rPr>
              <a:t>Fiserv Investment Services </a:t>
            </a:r>
          </a:p>
          <a:p>
            <a:pPr>
              <a:buClr>
                <a:schemeClr val="bg1"/>
              </a:buClr>
              <a:buFont typeface="Wingdings" panose="05000000000000000000" pitchFamily="2" charset="2"/>
              <a:buChar char="ü"/>
            </a:pPr>
            <a:r>
              <a:rPr lang="en-US" dirty="0">
                <a:solidFill>
                  <a:srgbClr val="002060"/>
                </a:solidFill>
              </a:rPr>
              <a:t>Legal Binders Now (LBN) </a:t>
            </a:r>
          </a:p>
          <a:p>
            <a:pPr>
              <a:buClr>
                <a:schemeClr val="bg1"/>
              </a:buClr>
              <a:buFont typeface="Wingdings" panose="05000000000000000000" pitchFamily="2" charset="2"/>
              <a:buChar char="ü"/>
            </a:pPr>
            <a:r>
              <a:rPr lang="en-US" dirty="0" err="1">
                <a:solidFill>
                  <a:srgbClr val="002060"/>
                </a:solidFill>
              </a:rPr>
              <a:t>Loring</a:t>
            </a:r>
            <a:r>
              <a:rPr lang="en-US" dirty="0">
                <a:solidFill>
                  <a:srgbClr val="002060"/>
                </a:solidFill>
              </a:rPr>
              <a:t> and Rounds: A Trustees Handbook</a:t>
            </a:r>
          </a:p>
          <a:p>
            <a:pPr>
              <a:buClr>
                <a:schemeClr val="bg1"/>
              </a:buClr>
              <a:buFont typeface="Wingdings" panose="05000000000000000000" pitchFamily="2" charset="2"/>
              <a:buChar char="ü"/>
            </a:pPr>
            <a:r>
              <a:rPr lang="en-US" dirty="0">
                <a:solidFill>
                  <a:srgbClr val="002060"/>
                </a:solidFill>
              </a:rPr>
              <a:t>My Personal </a:t>
            </a:r>
            <a:r>
              <a:rPr lang="en-US" dirty="0" err="1">
                <a:solidFill>
                  <a:srgbClr val="002060"/>
                </a:solidFill>
              </a:rPr>
              <a:t>DataSafe</a:t>
            </a:r>
            <a:r>
              <a:rPr lang="en-US" dirty="0">
                <a:solidFill>
                  <a:srgbClr val="002060"/>
                </a:solidFill>
              </a:rPr>
              <a:t> LLC</a:t>
            </a:r>
          </a:p>
          <a:p>
            <a:pPr>
              <a:buClr>
                <a:schemeClr val="bg1"/>
              </a:buClr>
              <a:buFont typeface="Wingdings" panose="05000000000000000000" pitchFamily="2" charset="2"/>
              <a:buChar char="ü"/>
            </a:pPr>
            <a:r>
              <a:rPr lang="en-US" dirty="0">
                <a:solidFill>
                  <a:srgbClr val="002060"/>
                </a:solidFill>
              </a:rPr>
              <a:t>NationalUnderwriter.com </a:t>
            </a:r>
          </a:p>
          <a:p>
            <a:pPr>
              <a:buClr>
                <a:schemeClr val="bg1"/>
              </a:buClr>
              <a:buFont typeface="Wingdings" panose="05000000000000000000" pitchFamily="2" charset="2"/>
              <a:buChar char="ü"/>
            </a:pPr>
            <a:r>
              <a:rPr lang="en-US" dirty="0" err="1">
                <a:solidFill>
                  <a:srgbClr val="002060"/>
                </a:solidFill>
              </a:rPr>
              <a:t>Wolters</a:t>
            </a:r>
            <a:r>
              <a:rPr lang="en-US" dirty="0">
                <a:solidFill>
                  <a:srgbClr val="002060"/>
                </a:solidFill>
              </a:rPr>
              <a:t> Kluwer Law &amp; Business </a:t>
            </a:r>
          </a:p>
          <a:p>
            <a:pPr>
              <a:buClr>
                <a:schemeClr val="bg1"/>
              </a:buClr>
              <a:buFont typeface="Wingdings" panose="05000000000000000000" pitchFamily="2" charset="2"/>
              <a:buChar char="ü"/>
            </a:pPr>
            <a:endParaRPr lang="en-US" dirty="0">
              <a:solidFill>
                <a:srgbClr val="002060"/>
              </a:solidFill>
            </a:endParaRPr>
          </a:p>
        </p:txBody>
      </p:sp>
    </p:spTree>
    <p:extLst>
      <p:ext uri="{BB962C8B-B14F-4D97-AF65-F5344CB8AC3E}">
        <p14:creationId xmlns:p14="http://schemas.microsoft.com/office/powerpoint/2010/main" val="1529493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Value Partners Exhibiting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 Las Vegas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219200" y="1828800"/>
            <a:ext cx="6705600" cy="3124200"/>
          </a:xfrm>
        </p:spPr>
        <p:txBody>
          <a:bodyPr>
            <a:normAutofit/>
          </a:bodyPr>
          <a:lstStyle/>
          <a:p>
            <a:pPr>
              <a:buClr>
                <a:schemeClr val="bg1"/>
              </a:buClr>
              <a:buFont typeface="Wingdings" panose="05000000000000000000" pitchFamily="2" charset="2"/>
              <a:buChar char="ü"/>
            </a:pPr>
            <a:r>
              <a:rPr lang="en-US" dirty="0" err="1" smtClean="0">
                <a:solidFill>
                  <a:srgbClr val="002060"/>
                </a:solidFill>
              </a:rPr>
              <a:t>Crummey</a:t>
            </a:r>
            <a:r>
              <a:rPr lang="en-US" dirty="0" smtClean="0">
                <a:solidFill>
                  <a:srgbClr val="002060"/>
                </a:solidFill>
              </a:rPr>
              <a:t> Service.com</a:t>
            </a:r>
          </a:p>
          <a:p>
            <a:pPr>
              <a:buClr>
                <a:schemeClr val="bg1"/>
              </a:buClr>
              <a:buFont typeface="Wingdings" panose="05000000000000000000" pitchFamily="2" charset="2"/>
              <a:buChar char="ü"/>
            </a:pPr>
            <a:r>
              <a:rPr lang="en-US" dirty="0" smtClean="0">
                <a:solidFill>
                  <a:srgbClr val="002060"/>
                </a:solidFill>
              </a:rPr>
              <a:t>International Genealogical Search</a:t>
            </a:r>
          </a:p>
          <a:p>
            <a:pPr>
              <a:buClr>
                <a:schemeClr val="bg1"/>
              </a:buClr>
              <a:buFont typeface="Wingdings" panose="05000000000000000000" pitchFamily="2" charset="2"/>
              <a:buChar char="ü"/>
            </a:pPr>
            <a:r>
              <a:rPr lang="en-US" dirty="0" err="1" smtClean="0">
                <a:solidFill>
                  <a:srgbClr val="002060"/>
                </a:solidFill>
              </a:rPr>
              <a:t>DocuBank</a:t>
            </a:r>
            <a:endParaRPr lang="en-US" dirty="0" smtClean="0">
              <a:solidFill>
                <a:srgbClr val="002060"/>
              </a:solidFill>
            </a:endParaRPr>
          </a:p>
          <a:p>
            <a:pPr>
              <a:buClr>
                <a:schemeClr val="bg1"/>
              </a:buClr>
              <a:buFont typeface="Wingdings" panose="05000000000000000000" pitchFamily="2" charset="2"/>
              <a:buChar char="ü"/>
            </a:pPr>
            <a:r>
              <a:rPr lang="en-US" dirty="0" smtClean="0">
                <a:solidFill>
                  <a:srgbClr val="002060"/>
                </a:solidFill>
              </a:rPr>
              <a:t>My Personal </a:t>
            </a:r>
            <a:r>
              <a:rPr lang="en-US" dirty="0" err="1" smtClean="0">
                <a:solidFill>
                  <a:srgbClr val="002060"/>
                </a:solidFill>
              </a:rPr>
              <a:t>DataSafe</a:t>
            </a:r>
            <a:endParaRPr lang="en-US" dirty="0" smtClean="0">
              <a:solidFill>
                <a:srgbClr val="002060"/>
              </a:solidFill>
            </a:endParaRPr>
          </a:p>
          <a:p>
            <a:pPr>
              <a:buClr>
                <a:schemeClr val="bg1"/>
              </a:buClr>
              <a:buFont typeface="Wingdings" panose="05000000000000000000" pitchFamily="2" charset="2"/>
              <a:buChar char="ü"/>
            </a:pPr>
            <a:r>
              <a:rPr lang="en-US" dirty="0" err="1" smtClean="0">
                <a:solidFill>
                  <a:srgbClr val="002060"/>
                </a:solidFill>
              </a:rPr>
              <a:t>Lawgic</a:t>
            </a:r>
            <a:endParaRPr lang="en-US" dirty="0">
              <a:solidFill>
                <a:srgbClr val="002060"/>
              </a:solidFill>
            </a:endParaRPr>
          </a:p>
        </p:txBody>
      </p:sp>
    </p:spTree>
    <p:extLst>
      <p:ext uri="{BB962C8B-B14F-4D97-AF65-F5344CB8AC3E}">
        <p14:creationId xmlns:p14="http://schemas.microsoft.com/office/powerpoint/2010/main" val="4076263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620000" cy="5516562"/>
          </a:xfrm>
        </p:spPr>
        <p:txBody>
          <a:bodyPr/>
          <a:lstStyle/>
          <a:p>
            <a:pPr algn="ctr"/>
            <a:r>
              <a:rPr lang="en-US" dirty="0" smtClean="0"/>
              <a:t>For a list of all value partners, check out the “</a:t>
            </a:r>
            <a:r>
              <a:rPr lang="en-US" dirty="0"/>
              <a:t>m</a:t>
            </a:r>
            <a:r>
              <a:rPr lang="en-US" dirty="0" smtClean="0"/>
              <a:t>ember benefits brochure” on your flash drive.  This brochure is available for your council to use at its meetings.  </a:t>
            </a:r>
            <a:br>
              <a:rPr lang="en-US" dirty="0" smtClean="0"/>
            </a:br>
            <a:r>
              <a:rPr lang="en-US" dirty="0" smtClean="0"/>
              <a:t/>
            </a:r>
            <a:br>
              <a:rPr lang="en-US" dirty="0" smtClean="0"/>
            </a:br>
            <a:r>
              <a:rPr lang="en-US" dirty="0" smtClean="0"/>
              <a:t>Contact our office for a copy.</a:t>
            </a:r>
            <a:endParaRPr lang="en-US" dirty="0"/>
          </a:p>
        </p:txBody>
      </p:sp>
    </p:spTree>
    <p:extLst>
      <p:ext uri="{BB962C8B-B14F-4D97-AF65-F5344CB8AC3E}">
        <p14:creationId xmlns:p14="http://schemas.microsoft.com/office/powerpoint/2010/main" val="391839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7620000" cy="1143000"/>
          </a:xfrm>
        </p:spPr>
        <p:txBody>
          <a:bodyPr/>
          <a:lstStyle/>
          <a:p>
            <a:pPr algn="ctr"/>
            <a:r>
              <a:rPr lang="en-US" b="1" dirty="0" smtClean="0"/>
              <a:t>2013 Executive Committee</a:t>
            </a:r>
            <a:endParaRPr lang="en-US" b="1" dirty="0"/>
          </a:p>
        </p:txBody>
      </p:sp>
      <p:sp>
        <p:nvSpPr>
          <p:cNvPr id="6" name="Content Placeholder 5"/>
          <p:cNvSpPr>
            <a:spLocks noGrp="1"/>
          </p:cNvSpPr>
          <p:nvPr>
            <p:ph idx="1"/>
          </p:nvPr>
        </p:nvSpPr>
        <p:spPr>
          <a:xfrm>
            <a:off x="1600200" y="1534886"/>
            <a:ext cx="6477000" cy="4800600"/>
          </a:xfrm>
        </p:spPr>
        <p:txBody>
          <a:bodyPr>
            <a:normAutofit fontScale="92500" lnSpcReduction="20000"/>
          </a:bodyPr>
          <a:lstStyle/>
          <a:p>
            <a:pPr marL="114300" indent="0">
              <a:buNone/>
            </a:pPr>
            <a:r>
              <a:rPr lang="en-US" b="1" dirty="0" smtClean="0">
                <a:solidFill>
                  <a:srgbClr val="002060"/>
                </a:solidFill>
              </a:rPr>
              <a:t>President</a:t>
            </a:r>
          </a:p>
          <a:p>
            <a:pPr marL="114300" indent="0">
              <a:buNone/>
            </a:pPr>
            <a:r>
              <a:rPr lang="en-US" dirty="0" smtClean="0">
                <a:solidFill>
                  <a:srgbClr val="002060"/>
                </a:solidFill>
              </a:rPr>
              <a:t>Joanna </a:t>
            </a:r>
            <a:r>
              <a:rPr lang="en-US" dirty="0">
                <a:solidFill>
                  <a:srgbClr val="002060"/>
                </a:solidFill>
              </a:rPr>
              <a:t>Averett, MBA, CFP®, AIF®, </a:t>
            </a:r>
            <a:r>
              <a:rPr lang="en-US" dirty="0" smtClean="0">
                <a:solidFill>
                  <a:srgbClr val="002060"/>
                </a:solidFill>
              </a:rPr>
              <a:t>AEP®</a:t>
            </a:r>
          </a:p>
          <a:p>
            <a:pPr marL="114300" indent="0">
              <a:buNone/>
            </a:pPr>
            <a:r>
              <a:rPr lang="en-US" dirty="0" smtClean="0">
                <a:solidFill>
                  <a:srgbClr val="002060"/>
                </a:solidFill>
              </a:rPr>
              <a:t>First </a:t>
            </a:r>
            <a:r>
              <a:rPr lang="en-US" dirty="0">
                <a:solidFill>
                  <a:srgbClr val="002060"/>
                </a:solidFill>
              </a:rPr>
              <a:t>American Trust • San Bernardino, </a:t>
            </a:r>
            <a:r>
              <a:rPr lang="en-US" dirty="0" smtClean="0">
                <a:solidFill>
                  <a:srgbClr val="002060"/>
                </a:solidFill>
              </a:rPr>
              <a:t>CA</a:t>
            </a:r>
          </a:p>
          <a:p>
            <a:pPr marL="114300" indent="0">
              <a:buNone/>
            </a:pPr>
            <a:endParaRPr lang="en-US" dirty="0">
              <a:solidFill>
                <a:srgbClr val="002060"/>
              </a:solidFill>
            </a:endParaRPr>
          </a:p>
          <a:p>
            <a:pPr marL="114300" indent="0">
              <a:buNone/>
            </a:pPr>
            <a:r>
              <a:rPr lang="en-US" b="1" dirty="0" smtClean="0">
                <a:solidFill>
                  <a:srgbClr val="002060"/>
                </a:solidFill>
              </a:rPr>
              <a:t>Treasurer</a:t>
            </a:r>
          </a:p>
          <a:p>
            <a:pPr marL="114300" indent="0">
              <a:buNone/>
            </a:pPr>
            <a:r>
              <a:rPr lang="en-US" dirty="0" smtClean="0">
                <a:solidFill>
                  <a:srgbClr val="002060"/>
                </a:solidFill>
              </a:rPr>
              <a:t>Gregory </a:t>
            </a:r>
            <a:r>
              <a:rPr lang="en-US" dirty="0">
                <a:solidFill>
                  <a:srgbClr val="002060"/>
                </a:solidFill>
              </a:rPr>
              <a:t>E. Sellers, CPA, AEP®</a:t>
            </a:r>
          </a:p>
          <a:p>
            <a:pPr marL="114300" indent="0">
              <a:buNone/>
            </a:pPr>
            <a:r>
              <a:rPr lang="en-US" dirty="0">
                <a:solidFill>
                  <a:srgbClr val="002060"/>
                </a:solidFill>
              </a:rPr>
              <a:t>Warren Averett, LLC • Montgomery, </a:t>
            </a:r>
            <a:r>
              <a:rPr lang="en-US" dirty="0" smtClean="0">
                <a:solidFill>
                  <a:srgbClr val="002060"/>
                </a:solidFill>
              </a:rPr>
              <a:t>AL</a:t>
            </a:r>
          </a:p>
          <a:p>
            <a:pPr marL="114300" indent="0">
              <a:buNone/>
            </a:pPr>
            <a:endParaRPr lang="en-US" dirty="0" smtClean="0">
              <a:solidFill>
                <a:srgbClr val="002060"/>
              </a:solidFill>
            </a:endParaRPr>
          </a:p>
          <a:p>
            <a:pPr marL="114300" indent="0">
              <a:buNone/>
            </a:pPr>
            <a:r>
              <a:rPr lang="en-US" b="1" dirty="0" smtClean="0">
                <a:solidFill>
                  <a:srgbClr val="002060"/>
                </a:solidFill>
              </a:rPr>
              <a:t>Secretary</a:t>
            </a:r>
          </a:p>
          <a:p>
            <a:pPr marL="114300" indent="0">
              <a:buNone/>
            </a:pPr>
            <a:r>
              <a:rPr lang="en-US" dirty="0" smtClean="0">
                <a:solidFill>
                  <a:srgbClr val="002060"/>
                </a:solidFill>
              </a:rPr>
              <a:t>Jordon </a:t>
            </a:r>
            <a:r>
              <a:rPr lang="en-US" dirty="0">
                <a:solidFill>
                  <a:srgbClr val="002060"/>
                </a:solidFill>
              </a:rPr>
              <a:t>N. Rosen, CPA, MS (taxation), AEP®</a:t>
            </a:r>
          </a:p>
          <a:p>
            <a:pPr marL="114300" indent="0">
              <a:buNone/>
            </a:pPr>
            <a:r>
              <a:rPr lang="en-US" dirty="0" err="1">
                <a:solidFill>
                  <a:srgbClr val="002060"/>
                </a:solidFill>
              </a:rPr>
              <a:t>Belfint</a:t>
            </a:r>
            <a:r>
              <a:rPr lang="en-US" dirty="0">
                <a:solidFill>
                  <a:srgbClr val="002060"/>
                </a:solidFill>
              </a:rPr>
              <a:t>, Lyons &amp; Shuman, CPAs • Wilmington, DE</a:t>
            </a:r>
          </a:p>
          <a:p>
            <a:pPr marL="114300" indent="0">
              <a:buNone/>
            </a:pPr>
            <a:endParaRPr lang="en-US" dirty="0">
              <a:solidFill>
                <a:srgbClr val="002060"/>
              </a:solidFill>
            </a:endParaRPr>
          </a:p>
          <a:p>
            <a:pPr marL="114300" indent="0">
              <a:buNone/>
            </a:pPr>
            <a:r>
              <a:rPr lang="en-US" b="1" dirty="0" smtClean="0">
                <a:solidFill>
                  <a:srgbClr val="002060"/>
                </a:solidFill>
              </a:rPr>
              <a:t>Immediate Past President</a:t>
            </a:r>
          </a:p>
          <a:p>
            <a:pPr marL="114300" indent="0">
              <a:buNone/>
            </a:pPr>
            <a:r>
              <a:rPr lang="en-US" dirty="0" smtClean="0">
                <a:solidFill>
                  <a:srgbClr val="002060"/>
                </a:solidFill>
              </a:rPr>
              <a:t>Clark </a:t>
            </a:r>
            <a:r>
              <a:rPr lang="en-US" dirty="0">
                <a:solidFill>
                  <a:srgbClr val="002060"/>
                </a:solidFill>
              </a:rPr>
              <a:t>B. McCleary, CLU®, </a:t>
            </a:r>
            <a:r>
              <a:rPr lang="en-US" dirty="0" err="1">
                <a:solidFill>
                  <a:srgbClr val="002060"/>
                </a:solidFill>
              </a:rPr>
              <a:t>ChFC</a:t>
            </a:r>
            <a:r>
              <a:rPr lang="en-US" dirty="0">
                <a:solidFill>
                  <a:srgbClr val="002060"/>
                </a:solidFill>
              </a:rPr>
              <a:t>®, MSFS, AEP® (Distinguished)</a:t>
            </a:r>
          </a:p>
          <a:p>
            <a:pPr marL="114300" indent="0">
              <a:buNone/>
            </a:pPr>
            <a:r>
              <a:rPr lang="en-US" dirty="0">
                <a:solidFill>
                  <a:srgbClr val="002060"/>
                </a:solidFill>
              </a:rPr>
              <a:t>McCleary &amp; Associates • Houston, TX</a:t>
            </a:r>
          </a:p>
          <a:p>
            <a:pPr marL="11430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58686"/>
            <a:ext cx="92868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92868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62400"/>
            <a:ext cx="92868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81600"/>
            <a:ext cx="928688"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538288" y="2601686"/>
            <a:ext cx="653891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018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Online Speaker’s Bureau</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New Speakers in 2013</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609600" y="1828800"/>
            <a:ext cx="7239000" cy="4648200"/>
          </a:xfrm>
        </p:spPr>
        <p:txBody>
          <a:bodyPr>
            <a:normAutofit/>
          </a:bodyPr>
          <a:lstStyle/>
          <a:p>
            <a:pPr marL="114300" indent="0" algn="ctr">
              <a:buClr>
                <a:schemeClr val="bg1"/>
              </a:buClr>
              <a:buNone/>
            </a:pPr>
            <a:r>
              <a:rPr lang="en-US" b="1" dirty="0" err="1" smtClean="0">
                <a:solidFill>
                  <a:srgbClr val="002060"/>
                </a:solidFill>
              </a:rPr>
              <a:t>Dorie</a:t>
            </a:r>
            <a:r>
              <a:rPr lang="en-US" b="1" dirty="0" smtClean="0">
                <a:solidFill>
                  <a:srgbClr val="002060"/>
                </a:solidFill>
              </a:rPr>
              <a:t> Fain</a:t>
            </a:r>
          </a:p>
          <a:p>
            <a:pPr marL="114300" indent="0" algn="ctr">
              <a:buClr>
                <a:schemeClr val="bg1"/>
              </a:buClr>
              <a:buNone/>
            </a:pPr>
            <a:r>
              <a:rPr lang="en-US" dirty="0" smtClean="0">
                <a:solidFill>
                  <a:srgbClr val="002060"/>
                </a:solidFill>
              </a:rPr>
              <a:t>&amp; Wealth • Baltimore, MD</a:t>
            </a:r>
          </a:p>
          <a:p>
            <a:pPr marL="114300" indent="0" algn="ctr">
              <a:buClr>
                <a:schemeClr val="bg1"/>
              </a:buClr>
              <a:buNone/>
            </a:pPr>
            <a:endParaRPr lang="en-US" dirty="0">
              <a:solidFill>
                <a:srgbClr val="002060"/>
              </a:solidFill>
            </a:endParaRPr>
          </a:p>
          <a:p>
            <a:pPr marL="114300" indent="0" algn="ctr">
              <a:buClr>
                <a:schemeClr val="bg1"/>
              </a:buClr>
              <a:buNone/>
            </a:pPr>
            <a:r>
              <a:rPr lang="en-US" b="1" dirty="0" smtClean="0">
                <a:solidFill>
                  <a:srgbClr val="002060"/>
                </a:solidFill>
              </a:rPr>
              <a:t>Eric A. Manterfield, </a:t>
            </a:r>
            <a:r>
              <a:rPr lang="en-US" b="1" dirty="0" err="1" smtClean="0">
                <a:solidFill>
                  <a:srgbClr val="002060"/>
                </a:solidFill>
              </a:rPr>
              <a:t>Atty</a:t>
            </a:r>
            <a:r>
              <a:rPr lang="en-US" b="1" dirty="0" smtClean="0">
                <a:solidFill>
                  <a:srgbClr val="002060"/>
                </a:solidFill>
              </a:rPr>
              <a:t> (retired)</a:t>
            </a:r>
          </a:p>
          <a:p>
            <a:pPr marL="114300" indent="0" algn="ctr">
              <a:buClr>
                <a:schemeClr val="bg1"/>
              </a:buClr>
              <a:buNone/>
            </a:pPr>
            <a:r>
              <a:rPr lang="en-US" dirty="0">
                <a:solidFill>
                  <a:srgbClr val="002060"/>
                </a:solidFill>
              </a:rPr>
              <a:t>Krieg </a:t>
            </a:r>
            <a:r>
              <a:rPr lang="en-US" dirty="0" err="1">
                <a:solidFill>
                  <a:srgbClr val="002060"/>
                </a:solidFill>
              </a:rPr>
              <a:t>DeVault</a:t>
            </a:r>
            <a:r>
              <a:rPr lang="en-US" dirty="0">
                <a:solidFill>
                  <a:srgbClr val="002060"/>
                </a:solidFill>
              </a:rPr>
              <a:t>, </a:t>
            </a:r>
            <a:r>
              <a:rPr lang="en-US" dirty="0" smtClean="0">
                <a:solidFill>
                  <a:srgbClr val="002060"/>
                </a:solidFill>
              </a:rPr>
              <a:t>LLP </a:t>
            </a:r>
            <a:r>
              <a:rPr lang="en-US" dirty="0">
                <a:solidFill>
                  <a:srgbClr val="002060"/>
                </a:solidFill>
              </a:rPr>
              <a:t>• </a:t>
            </a:r>
            <a:r>
              <a:rPr lang="en-US" dirty="0" smtClean="0">
                <a:solidFill>
                  <a:srgbClr val="002060"/>
                </a:solidFill>
              </a:rPr>
              <a:t>Indianapolis, IN</a:t>
            </a:r>
          </a:p>
          <a:p>
            <a:pPr marL="114300" indent="0" algn="ctr">
              <a:buClr>
                <a:schemeClr val="bg1"/>
              </a:buClr>
              <a:buNone/>
            </a:pPr>
            <a:endParaRPr lang="en-US" dirty="0">
              <a:solidFill>
                <a:srgbClr val="002060"/>
              </a:solidFill>
            </a:endParaRPr>
          </a:p>
          <a:p>
            <a:pPr marL="114300" indent="0" algn="ctr">
              <a:buClr>
                <a:schemeClr val="bg1"/>
              </a:buClr>
              <a:buNone/>
            </a:pPr>
            <a:r>
              <a:rPr lang="en-US" b="1" dirty="0" smtClean="0">
                <a:solidFill>
                  <a:srgbClr val="002060"/>
                </a:solidFill>
              </a:rPr>
              <a:t>Ken Nopar</a:t>
            </a:r>
          </a:p>
          <a:p>
            <a:pPr marL="114300" indent="0" algn="ctr">
              <a:buClr>
                <a:schemeClr val="bg1"/>
              </a:buClr>
              <a:buNone/>
            </a:pPr>
            <a:r>
              <a:rPr lang="en-US" dirty="0" smtClean="0">
                <a:solidFill>
                  <a:srgbClr val="002060"/>
                </a:solidFill>
              </a:rPr>
              <a:t>Nopar Consulting </a:t>
            </a:r>
            <a:r>
              <a:rPr lang="en-US" dirty="0">
                <a:solidFill>
                  <a:srgbClr val="002060"/>
                </a:solidFill>
              </a:rPr>
              <a:t>• </a:t>
            </a:r>
            <a:r>
              <a:rPr lang="en-US" dirty="0" smtClean="0">
                <a:solidFill>
                  <a:srgbClr val="002060"/>
                </a:solidFill>
              </a:rPr>
              <a:t>Arlington Heights, IL</a:t>
            </a:r>
            <a:endParaRPr lang="en-US" dirty="0">
              <a:solidFill>
                <a:srgbClr val="002060"/>
              </a:solidFill>
            </a:endParaRPr>
          </a:p>
        </p:txBody>
      </p:sp>
    </p:spTree>
    <p:extLst>
      <p:ext uri="{BB962C8B-B14F-4D97-AF65-F5344CB8AC3E}">
        <p14:creationId xmlns:p14="http://schemas.microsoft.com/office/powerpoint/2010/main" val="2739292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Publications Committee</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2286000" y="5105400"/>
            <a:ext cx="3657600" cy="944562"/>
          </a:xfrm>
        </p:spPr>
        <p:txBody>
          <a:bodyPr/>
          <a:lstStyle/>
          <a:p>
            <a:r>
              <a:rPr lang="en-US" dirty="0" smtClean="0">
                <a:solidFill>
                  <a:srgbClr val="002060"/>
                </a:solidFill>
              </a:rPr>
              <a:t>Charles V. Douglas</a:t>
            </a:r>
          </a:p>
          <a:p>
            <a:r>
              <a:rPr lang="en-US" dirty="0" smtClean="0">
                <a:solidFill>
                  <a:srgbClr val="002060"/>
                </a:solidFill>
              </a:rPr>
              <a:t>Committee Chair</a:t>
            </a:r>
            <a:endParaRPr lang="en-US" dirty="0">
              <a:solidFill>
                <a:srgbClr val="002060"/>
              </a:solidFill>
            </a:endParaRPr>
          </a:p>
        </p:txBody>
      </p:sp>
      <p:pic>
        <p:nvPicPr>
          <p:cNvPr id="37890"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76046"/>
            <a:ext cx="2514600" cy="309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71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620000" cy="1782762"/>
          </a:xfrm>
        </p:spPr>
        <p:txBody>
          <a:bodyPr/>
          <a:lstStyle/>
          <a:p>
            <a:pPr algn="ctr"/>
            <a:r>
              <a:rPr lang="en-US" dirty="0" smtClean="0">
                <a:effectLst>
                  <a:outerShdw blurRad="38100" dist="38100" dir="2700000" algn="tl">
                    <a:srgbClr val="000000">
                      <a:alpha val="43137"/>
                    </a:srgbClr>
                  </a:outerShdw>
                </a:effectLst>
              </a:rPr>
              <a:t>NAEPC Journal of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Estate &amp; Tax Planning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Mission</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381000" y="2590800"/>
            <a:ext cx="7620000" cy="3962400"/>
          </a:xfrm>
        </p:spPr>
        <p:txBody>
          <a:bodyPr>
            <a:normAutofit/>
          </a:bodyPr>
          <a:lstStyle/>
          <a:p>
            <a:pPr marL="114300" indent="0" algn="ctr">
              <a:buNone/>
            </a:pPr>
            <a:r>
              <a:rPr lang="en-US" altLang="en-US" sz="2400" dirty="0" smtClean="0">
                <a:solidFill>
                  <a:srgbClr val="000066"/>
                </a:solidFill>
              </a:rPr>
              <a:t>To </a:t>
            </a:r>
            <a:r>
              <a:rPr lang="en-US" altLang="en-US" sz="2400" dirty="0">
                <a:solidFill>
                  <a:srgbClr val="000066"/>
                </a:solidFill>
              </a:rPr>
              <a:t>offer a non-static resource where practitioners can easily access the best-in-class planning content across the various disciplines within the estate planning industry.  </a:t>
            </a:r>
          </a:p>
          <a:p>
            <a:pPr algn="ctr"/>
            <a:endParaRPr lang="en-US" altLang="en-US" sz="2400" dirty="0">
              <a:solidFill>
                <a:srgbClr val="000066"/>
              </a:solidFill>
            </a:endParaRPr>
          </a:p>
          <a:p>
            <a:pPr marL="114300" indent="0" algn="ctr">
              <a:buNone/>
            </a:pPr>
            <a:r>
              <a:rPr lang="en-US" altLang="en-US" sz="2400" dirty="0">
                <a:solidFill>
                  <a:srgbClr val="000066"/>
                </a:solidFill>
              </a:rPr>
              <a:t>The </a:t>
            </a:r>
            <a:r>
              <a:rPr lang="en-US" altLang="en-US" sz="2400" i="1" dirty="0">
                <a:solidFill>
                  <a:srgbClr val="000066"/>
                </a:solidFill>
              </a:rPr>
              <a:t>Journal </a:t>
            </a:r>
            <a:r>
              <a:rPr lang="en-US" altLang="en-US" sz="2400" dirty="0">
                <a:solidFill>
                  <a:srgbClr val="000066"/>
                </a:solidFill>
              </a:rPr>
              <a:t>seeks to synergistically create </a:t>
            </a:r>
            <a:r>
              <a:rPr lang="en-US" altLang="en-US" sz="2400" dirty="0" smtClean="0">
                <a:solidFill>
                  <a:srgbClr val="000066"/>
                </a:solidFill>
              </a:rPr>
              <a:t>and maintain a unique</a:t>
            </a:r>
            <a:r>
              <a:rPr lang="en-US" altLang="en-US" sz="2400" dirty="0">
                <a:solidFill>
                  <a:srgbClr val="000066"/>
                </a:solidFill>
              </a:rPr>
              <a:t>, </a:t>
            </a:r>
            <a:r>
              <a:rPr lang="en-US" altLang="en-US" sz="2400" dirty="0" smtClean="0">
                <a:solidFill>
                  <a:srgbClr val="000066"/>
                </a:solidFill>
              </a:rPr>
              <a:t>one-stop</a:t>
            </a:r>
            <a:r>
              <a:rPr lang="en-US" altLang="en-US" sz="2400" dirty="0">
                <a:solidFill>
                  <a:srgbClr val="000066"/>
                </a:solidFill>
              </a:rPr>
              <a:t>, complementary, online estate planning </a:t>
            </a:r>
            <a:r>
              <a:rPr lang="en-US" altLang="en-US" sz="2400" dirty="0" smtClean="0">
                <a:solidFill>
                  <a:srgbClr val="000066"/>
                </a:solidFill>
              </a:rPr>
              <a:t>resource.</a:t>
            </a:r>
            <a:endParaRPr lang="en-US" sz="2400" dirty="0"/>
          </a:p>
        </p:txBody>
      </p:sp>
    </p:spTree>
    <p:extLst>
      <p:ext uri="{BB962C8B-B14F-4D97-AF65-F5344CB8AC3E}">
        <p14:creationId xmlns:p14="http://schemas.microsoft.com/office/powerpoint/2010/main" val="1148603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152400"/>
            <a:ext cx="7815943" cy="584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6096000"/>
            <a:ext cx="7620000" cy="461665"/>
          </a:xfrm>
          <a:prstGeom prst="rect">
            <a:avLst/>
          </a:prstGeom>
          <a:noFill/>
        </p:spPr>
        <p:txBody>
          <a:bodyPr wrap="square" rtlCol="0">
            <a:spAutoFit/>
          </a:bodyPr>
          <a:lstStyle/>
          <a:p>
            <a:pPr algn="ctr"/>
            <a:r>
              <a:rPr lang="en-US" sz="2400" dirty="0" smtClean="0">
                <a:solidFill>
                  <a:srgbClr val="002060"/>
                </a:solidFill>
              </a:rPr>
              <a:t>www.NAEPCJournal.org</a:t>
            </a:r>
            <a:endParaRPr lang="en-US" sz="2400" dirty="0">
              <a:solidFill>
                <a:srgbClr val="002060"/>
              </a:solidFill>
            </a:endParaRPr>
          </a:p>
        </p:txBody>
      </p:sp>
    </p:spTree>
    <p:extLst>
      <p:ext uri="{BB962C8B-B14F-4D97-AF65-F5344CB8AC3E}">
        <p14:creationId xmlns:p14="http://schemas.microsoft.com/office/powerpoint/2010/main" val="4070417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620000" cy="1782762"/>
          </a:xfrm>
        </p:spPr>
        <p:txBody>
          <a:bodyPr/>
          <a:lstStyle/>
          <a:p>
            <a:pPr algn="ctr"/>
            <a:r>
              <a:rPr lang="en-US" b="1" dirty="0" smtClean="0"/>
              <a:t>NAEPC Journal of </a:t>
            </a:r>
            <a:br>
              <a:rPr lang="en-US" b="1" dirty="0" smtClean="0"/>
            </a:br>
            <a:r>
              <a:rPr lang="en-US" b="1" dirty="0" smtClean="0"/>
              <a:t>Estate &amp; Tax Planning </a:t>
            </a:r>
            <a:br>
              <a:rPr lang="en-US" b="1" dirty="0" smtClean="0"/>
            </a:br>
            <a:r>
              <a:rPr lang="en-US" b="1" dirty="0" smtClean="0"/>
              <a:t>Facts</a:t>
            </a:r>
            <a:endParaRPr lang="en-US" b="1" dirty="0"/>
          </a:p>
        </p:txBody>
      </p:sp>
      <p:sp>
        <p:nvSpPr>
          <p:cNvPr id="8" name="Content Placeholder 7"/>
          <p:cNvSpPr>
            <a:spLocks noGrp="1"/>
          </p:cNvSpPr>
          <p:nvPr>
            <p:ph idx="1"/>
          </p:nvPr>
        </p:nvSpPr>
        <p:spPr>
          <a:xfrm>
            <a:off x="1600200" y="2590800"/>
            <a:ext cx="5410200" cy="3962400"/>
          </a:xfrm>
        </p:spPr>
        <p:txBody>
          <a:bodyPr>
            <a:normAutofit/>
          </a:bodyPr>
          <a:lstStyle/>
          <a:p>
            <a:pPr>
              <a:buClr>
                <a:schemeClr val="bg1"/>
              </a:buClr>
              <a:buFont typeface="Wingdings" panose="05000000000000000000" pitchFamily="2" charset="2"/>
              <a:buChar char="ü"/>
            </a:pPr>
            <a:r>
              <a:rPr lang="en-US" altLang="en-US" sz="2800" dirty="0" smtClean="0">
                <a:solidFill>
                  <a:srgbClr val="000066"/>
                </a:solidFill>
              </a:rPr>
              <a:t>Complimentary</a:t>
            </a:r>
          </a:p>
          <a:p>
            <a:pPr>
              <a:buClr>
                <a:schemeClr val="bg1"/>
              </a:buClr>
              <a:buFont typeface="Wingdings" panose="05000000000000000000" pitchFamily="2" charset="2"/>
              <a:buChar char="ü"/>
            </a:pPr>
            <a:r>
              <a:rPr lang="en-US" altLang="en-US" sz="2800" dirty="0" smtClean="0">
                <a:solidFill>
                  <a:srgbClr val="000066"/>
                </a:solidFill>
              </a:rPr>
              <a:t>Published 4 times per year</a:t>
            </a:r>
          </a:p>
          <a:p>
            <a:pPr>
              <a:buClr>
                <a:schemeClr val="bg1"/>
              </a:buClr>
              <a:buFont typeface="Wingdings" panose="05000000000000000000" pitchFamily="2" charset="2"/>
              <a:buChar char="ü"/>
            </a:pPr>
            <a:r>
              <a:rPr lang="en-US" sz="2800" dirty="0" smtClean="0">
                <a:solidFill>
                  <a:srgbClr val="000066"/>
                </a:solidFill>
              </a:rPr>
              <a:t>Entirely internet-based</a:t>
            </a:r>
          </a:p>
          <a:p>
            <a:pPr>
              <a:buClr>
                <a:schemeClr val="bg1"/>
              </a:buClr>
              <a:buFont typeface="Wingdings" panose="05000000000000000000" pitchFamily="2" charset="2"/>
              <a:buChar char="ü"/>
            </a:pPr>
            <a:r>
              <a:rPr lang="en-US" sz="2800" dirty="0" smtClean="0">
                <a:solidFill>
                  <a:srgbClr val="000066"/>
                </a:solidFill>
              </a:rPr>
              <a:t>Notices offered within NAEPC News and directly to AEP® Designees</a:t>
            </a:r>
          </a:p>
          <a:p>
            <a:pPr>
              <a:buClr>
                <a:schemeClr val="bg1"/>
              </a:buClr>
              <a:buFont typeface="Wingdings" panose="05000000000000000000" pitchFamily="2" charset="2"/>
              <a:buChar char="ü"/>
            </a:pPr>
            <a:r>
              <a:rPr lang="en-US" sz="2800" dirty="0" smtClean="0">
                <a:solidFill>
                  <a:srgbClr val="000066"/>
                </a:solidFill>
              </a:rPr>
              <a:t>Almost solely PDF-based</a:t>
            </a:r>
          </a:p>
          <a:p>
            <a:pPr marL="114300" indent="0" algn="ctr">
              <a:buNone/>
            </a:pPr>
            <a:endParaRPr lang="en-US" sz="2400" dirty="0"/>
          </a:p>
        </p:txBody>
      </p:sp>
    </p:spTree>
    <p:extLst>
      <p:ext uri="{BB962C8B-B14F-4D97-AF65-F5344CB8AC3E}">
        <p14:creationId xmlns:p14="http://schemas.microsoft.com/office/powerpoint/2010/main" val="22430770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4" name="Text Box 8"/>
          <p:cNvSpPr txBox="1">
            <a:spLocks noChangeArrowheads="1"/>
          </p:cNvSpPr>
          <p:nvPr/>
        </p:nvSpPr>
        <p:spPr bwMode="auto">
          <a:xfrm>
            <a:off x="283029" y="161835"/>
            <a:ext cx="8102600" cy="1446550"/>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tx2"/>
                </a:solidFill>
                <a:latin typeface="Cambria" panose="02040503050406030204" pitchFamily="18" charset="0"/>
              </a:rPr>
              <a:t>NAEPC Journal of Estate &amp;  Tax Planning Editorial Board</a:t>
            </a:r>
          </a:p>
        </p:txBody>
      </p:sp>
      <p:pic>
        <p:nvPicPr>
          <p:cNvPr id="531473" name="Picture 2" descr="http://www.naepc.org/images/fox_char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29" y="2002971"/>
            <a:ext cx="1114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74" name="Picture 3" descr="http://www.naepc.org/images/kess_sid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13857"/>
            <a:ext cx="1114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75" name="Picture 4" descr="http://www.naepc.org/images/king_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251" y="2013856"/>
            <a:ext cx="1114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76" name="Picture 5" descr="http://www.naepc.org/images/leimberg_steph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13856"/>
            <a:ext cx="11144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77" name="Picture 6" descr="http://www.naepc.org/images/mintz_jonath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992085"/>
            <a:ext cx="1114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78" name="Picture 7" descr="http://www.naepc.org/images/santos_ric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971675"/>
            <a:ext cx="1114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80" name="Rectangle 24"/>
          <p:cNvSpPr>
            <a:spLocks noChangeArrowheads="1"/>
          </p:cNvSpPr>
          <p:nvPr/>
        </p:nvSpPr>
        <p:spPr bwMode="auto">
          <a:xfrm>
            <a:off x="425449" y="3657600"/>
            <a:ext cx="629403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200" dirty="0">
                <a:solidFill>
                  <a:srgbClr val="002060"/>
                </a:solidFill>
              </a:rPr>
              <a:t>Charles D. Fox, IV, A.B., M.A., JD, AEP</a:t>
            </a:r>
            <a:r>
              <a:rPr lang="en-US" altLang="en-US" sz="2200" baseline="30000" dirty="0">
                <a:solidFill>
                  <a:srgbClr val="002060"/>
                </a:solidFill>
                <a:latin typeface="Arial"/>
              </a:rPr>
              <a:t>®</a:t>
            </a:r>
            <a:r>
              <a:rPr lang="en-US" altLang="en-US" sz="2200" dirty="0">
                <a:solidFill>
                  <a:srgbClr val="002060"/>
                </a:solidFill>
              </a:rPr>
              <a:t> (Distinguished)</a:t>
            </a:r>
          </a:p>
          <a:p>
            <a:r>
              <a:rPr lang="en-US" altLang="en-US" sz="2200" dirty="0">
                <a:solidFill>
                  <a:srgbClr val="002060"/>
                </a:solidFill>
              </a:rPr>
              <a:t>Sidney </a:t>
            </a:r>
            <a:r>
              <a:rPr lang="en-US" altLang="en-US" sz="2200" dirty="0" err="1">
                <a:solidFill>
                  <a:srgbClr val="002060"/>
                </a:solidFill>
              </a:rPr>
              <a:t>Kess</a:t>
            </a:r>
            <a:r>
              <a:rPr lang="en-US" altLang="en-US" sz="2200" dirty="0">
                <a:solidFill>
                  <a:srgbClr val="002060"/>
                </a:solidFill>
              </a:rPr>
              <a:t>, CPA, JD, LL.M., AEP</a:t>
            </a:r>
            <a:r>
              <a:rPr lang="en-US" altLang="en-US" sz="2200" baseline="30000" dirty="0">
                <a:solidFill>
                  <a:srgbClr val="002060"/>
                </a:solidFill>
                <a:latin typeface="Arial"/>
              </a:rPr>
              <a:t>®</a:t>
            </a:r>
            <a:r>
              <a:rPr lang="en-US" altLang="en-US" sz="2200" dirty="0">
                <a:solidFill>
                  <a:srgbClr val="002060"/>
                </a:solidFill>
              </a:rPr>
              <a:t> (Distinguished)</a:t>
            </a:r>
          </a:p>
          <a:p>
            <a:r>
              <a:rPr lang="en-US" altLang="en-US" sz="2200" dirty="0">
                <a:solidFill>
                  <a:srgbClr val="002060"/>
                </a:solidFill>
              </a:rPr>
              <a:t>Al W. King, III, JD, LL.M., AEP</a:t>
            </a:r>
            <a:r>
              <a:rPr lang="en-US" altLang="en-US" sz="2200" baseline="30000" dirty="0">
                <a:solidFill>
                  <a:srgbClr val="002060"/>
                </a:solidFill>
                <a:latin typeface="Arial"/>
              </a:rPr>
              <a:t>®</a:t>
            </a:r>
            <a:r>
              <a:rPr lang="en-US" altLang="en-US" sz="2200" dirty="0">
                <a:solidFill>
                  <a:srgbClr val="002060"/>
                </a:solidFill>
              </a:rPr>
              <a:t> (Distinguished)</a:t>
            </a:r>
          </a:p>
          <a:p>
            <a:r>
              <a:rPr lang="en-US" altLang="en-US" sz="2200" dirty="0">
                <a:solidFill>
                  <a:srgbClr val="002060"/>
                </a:solidFill>
              </a:rPr>
              <a:t>Stephan R. Leimberg, JD, AEP</a:t>
            </a:r>
            <a:r>
              <a:rPr lang="en-US" altLang="en-US" sz="2200" baseline="30000" dirty="0">
                <a:solidFill>
                  <a:srgbClr val="002060"/>
                </a:solidFill>
                <a:latin typeface="Arial"/>
              </a:rPr>
              <a:t>®</a:t>
            </a:r>
            <a:r>
              <a:rPr lang="en-US" altLang="en-US" sz="2200" dirty="0">
                <a:solidFill>
                  <a:srgbClr val="002060"/>
                </a:solidFill>
              </a:rPr>
              <a:t> (Distinguished)</a:t>
            </a:r>
          </a:p>
          <a:p>
            <a:r>
              <a:rPr lang="en-US" altLang="en-US" sz="2200" dirty="0">
                <a:solidFill>
                  <a:srgbClr val="002060"/>
                </a:solidFill>
              </a:rPr>
              <a:t>Jonathan A. </a:t>
            </a:r>
            <a:r>
              <a:rPr lang="en-US" altLang="en-US" sz="2200" dirty="0" err="1">
                <a:solidFill>
                  <a:srgbClr val="002060"/>
                </a:solidFill>
              </a:rPr>
              <a:t>Mintz</a:t>
            </a:r>
            <a:r>
              <a:rPr lang="en-US" altLang="en-US" sz="2200" dirty="0">
                <a:solidFill>
                  <a:srgbClr val="002060"/>
                </a:solidFill>
              </a:rPr>
              <a:t>, JD</a:t>
            </a:r>
          </a:p>
          <a:p>
            <a:r>
              <a:rPr lang="en-US" altLang="en-US" sz="2200" dirty="0">
                <a:solidFill>
                  <a:srgbClr val="002060"/>
                </a:solidFill>
              </a:rPr>
              <a:t>Rich Santos</a:t>
            </a:r>
          </a:p>
          <a:p>
            <a:r>
              <a:rPr lang="es-ES" altLang="en-US" sz="2200" dirty="0">
                <a:solidFill>
                  <a:srgbClr val="002060"/>
                </a:solidFill>
              </a:rPr>
              <a:t>Charles V. Douglas, JD, CFP</a:t>
            </a:r>
            <a:r>
              <a:rPr lang="es-ES" altLang="en-US" sz="2200" baseline="30000" dirty="0">
                <a:solidFill>
                  <a:srgbClr val="002060"/>
                </a:solidFill>
                <a:latin typeface="Arial"/>
              </a:rPr>
              <a:t>®</a:t>
            </a:r>
            <a:r>
              <a:rPr lang="es-ES" altLang="en-US" sz="2200" dirty="0">
                <a:solidFill>
                  <a:srgbClr val="002060"/>
                </a:solidFill>
              </a:rPr>
              <a:t>, AEP</a:t>
            </a:r>
            <a:r>
              <a:rPr lang="es-ES" altLang="en-US" sz="2200" baseline="30000" dirty="0">
                <a:solidFill>
                  <a:srgbClr val="002060"/>
                </a:solidFill>
                <a:latin typeface="Arial"/>
              </a:rPr>
              <a:t>®</a:t>
            </a:r>
            <a:r>
              <a:rPr lang="es-ES" altLang="en-US" sz="2200" dirty="0">
                <a:solidFill>
                  <a:srgbClr val="002060"/>
                </a:solidFill>
              </a:rPr>
              <a:t>, Editor</a:t>
            </a:r>
          </a:p>
        </p:txBody>
      </p:sp>
      <p:pic>
        <p:nvPicPr>
          <p:cNvPr id="531481" name="Picture 8" descr="http://www.naepc.org/images/douglas_charl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648" y="4718050"/>
            <a:ext cx="113982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1321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4" name="Text Box 8"/>
          <p:cNvSpPr txBox="1">
            <a:spLocks noChangeArrowheads="1"/>
          </p:cNvSpPr>
          <p:nvPr/>
        </p:nvSpPr>
        <p:spPr bwMode="auto">
          <a:xfrm>
            <a:off x="457200" y="381000"/>
            <a:ext cx="7662862" cy="1569660"/>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dirty="0">
                <a:solidFill>
                  <a:schemeClr val="tx2"/>
                </a:solidFill>
                <a:latin typeface="Cambria" panose="02040503050406030204" pitchFamily="18" charset="0"/>
              </a:rPr>
              <a:t>NAEPC Journal of Estate &amp;  Tax Planning Usage</a:t>
            </a:r>
          </a:p>
        </p:txBody>
      </p:sp>
      <p:graphicFrame>
        <p:nvGraphicFramePr>
          <p:cNvPr id="533591" name="Group 87"/>
          <p:cNvGraphicFramePr>
            <a:graphicFrameLocks noGrp="1"/>
          </p:cNvGraphicFramePr>
          <p:nvPr>
            <p:extLst>
              <p:ext uri="{D42A27DB-BD31-4B8C-83A1-F6EECF244321}">
                <p14:modId xmlns:p14="http://schemas.microsoft.com/office/powerpoint/2010/main" val="2179327983"/>
              </p:ext>
            </p:extLst>
          </p:nvPr>
        </p:nvGraphicFramePr>
        <p:xfrm>
          <a:off x="892968" y="3048000"/>
          <a:ext cx="6727032" cy="1371600"/>
        </p:xfrm>
        <a:graphic>
          <a:graphicData uri="http://schemas.openxmlformats.org/drawingml/2006/table">
            <a:tbl>
              <a:tblPr/>
              <a:tblGrid>
                <a:gridCol w="1797882"/>
                <a:gridCol w="1049220"/>
                <a:gridCol w="998217"/>
                <a:gridCol w="954499"/>
                <a:gridCol w="995486"/>
                <a:gridCol w="931728"/>
              </a:tblGrid>
              <a:tr h="755650">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2009        Annual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2010 Annual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2011 Annual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2012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 Annual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  2013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To Date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66"/>
                          </a:solidFill>
                          <a:effectLst/>
                          <a:latin typeface="Times New Roman" pitchFamily="18" charset="0"/>
                          <a:cs typeface="Times New Roman" pitchFamily="18" charset="0"/>
                        </a:rPr>
                        <a:t>Visits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66"/>
                          </a:solidFill>
                          <a:effectLst/>
                          <a:latin typeface="Times New Roman" pitchFamily="18" charset="0"/>
                          <a:cs typeface="Times New Roman" pitchFamily="18" charset="0"/>
                        </a:rPr>
                        <a:t>25,575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66"/>
                          </a:solidFill>
                          <a:effectLst/>
                          <a:latin typeface="Times New Roman" pitchFamily="18" charset="0"/>
                          <a:cs typeface="Times New Roman" pitchFamily="18" charset="0"/>
                        </a:rPr>
                        <a:t>29,723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60,381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55,562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66"/>
                          </a:solidFill>
                          <a:effectLst/>
                          <a:latin typeface="Times New Roman" pitchFamily="18" charset="0"/>
                          <a:cs typeface="Times New Roman" pitchFamily="18" charset="0"/>
                        </a:rPr>
                        <a:t>43,475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3592" name="Rectangle 88"/>
          <p:cNvSpPr>
            <a:spLocks noChangeArrowheads="1"/>
          </p:cNvSpPr>
          <p:nvPr/>
        </p:nvSpPr>
        <p:spPr bwMode="auto">
          <a:xfrm>
            <a:off x="368300" y="5667375"/>
            <a:ext cx="77517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solidFill>
                  <a:schemeClr val="bg1"/>
                </a:solidFill>
              </a:rPr>
              <a:t>The Way We Research Issues and Seek Information Has </a:t>
            </a:r>
            <a:r>
              <a:rPr lang="en-US" altLang="en-US" sz="2200" b="1" dirty="0" smtClean="0">
                <a:solidFill>
                  <a:schemeClr val="bg1"/>
                </a:solidFill>
              </a:rPr>
              <a:t>Changed</a:t>
            </a:r>
            <a:endParaRPr lang="en-US" altLang="en-US" sz="2200" dirty="0">
              <a:solidFill>
                <a:schemeClr val="bg1"/>
              </a:solidFill>
            </a:endParaRPr>
          </a:p>
        </p:txBody>
      </p:sp>
    </p:spTree>
    <p:extLst>
      <p:ext uri="{BB962C8B-B14F-4D97-AF65-F5344CB8AC3E}">
        <p14:creationId xmlns:p14="http://schemas.microsoft.com/office/powerpoint/2010/main" val="40998201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Core Content Providers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81000" y="1828800"/>
            <a:ext cx="7543800" cy="3962400"/>
          </a:xfrm>
        </p:spPr>
        <p:txBody>
          <a:bodyPr>
            <a:noAutofit/>
          </a:bodyPr>
          <a:lstStyle/>
          <a:p>
            <a:pPr marL="114300" indent="0" algn="ctr">
              <a:buNone/>
            </a:pPr>
            <a:r>
              <a:rPr lang="en-US" altLang="en-US" sz="2400" dirty="0">
                <a:solidFill>
                  <a:srgbClr val="000066"/>
                </a:solidFill>
                <a:latin typeface="+mj-lt"/>
              </a:rPr>
              <a:t>Leimberg Information Services Inc.</a:t>
            </a:r>
          </a:p>
          <a:p>
            <a:pPr marL="114300" indent="0" algn="ctr">
              <a:buNone/>
            </a:pPr>
            <a:r>
              <a:rPr lang="en-US" altLang="en-US" sz="2400" dirty="0">
                <a:solidFill>
                  <a:srgbClr val="000066"/>
                </a:solidFill>
                <a:latin typeface="+mj-lt"/>
              </a:rPr>
              <a:t> </a:t>
            </a:r>
            <a:r>
              <a:rPr lang="en-US" altLang="en-US" sz="2400" i="1" dirty="0">
                <a:solidFill>
                  <a:srgbClr val="000066"/>
                </a:solidFill>
                <a:latin typeface="+mj-lt"/>
              </a:rPr>
              <a:t>Trusts &amp; Estates</a:t>
            </a:r>
            <a:r>
              <a:rPr lang="en-US" altLang="en-US" sz="2400" dirty="0">
                <a:solidFill>
                  <a:srgbClr val="000066"/>
                </a:solidFill>
                <a:latin typeface="+mj-lt"/>
              </a:rPr>
              <a:t> Magazine</a:t>
            </a:r>
          </a:p>
          <a:p>
            <a:pPr marL="114300" indent="0" algn="ctr">
              <a:buNone/>
            </a:pPr>
            <a:r>
              <a:rPr lang="en-US" altLang="en-US" sz="2400" dirty="0">
                <a:solidFill>
                  <a:srgbClr val="000066"/>
                </a:solidFill>
                <a:latin typeface="+mj-lt"/>
              </a:rPr>
              <a:t> Commerce Clearing House’s </a:t>
            </a:r>
            <a:r>
              <a:rPr lang="en-US" altLang="en-US" sz="2400" i="1" dirty="0">
                <a:solidFill>
                  <a:srgbClr val="000066"/>
                </a:solidFill>
                <a:latin typeface="+mj-lt"/>
              </a:rPr>
              <a:t>Estate Planning Review</a:t>
            </a:r>
          </a:p>
          <a:p>
            <a:pPr marL="114300" indent="0" algn="ctr">
              <a:buNone/>
            </a:pPr>
            <a:r>
              <a:rPr lang="en-US" altLang="en-US" sz="2400" dirty="0">
                <a:solidFill>
                  <a:srgbClr val="000066"/>
                </a:solidFill>
                <a:latin typeface="+mj-lt"/>
              </a:rPr>
              <a:t> </a:t>
            </a:r>
            <a:r>
              <a:rPr lang="en-US" altLang="en-US" sz="2400" dirty="0" smtClean="0">
                <a:solidFill>
                  <a:srgbClr val="000066"/>
                </a:solidFill>
                <a:latin typeface="+mj-lt"/>
              </a:rPr>
              <a:t>WealthCounsel</a:t>
            </a:r>
            <a:endParaRPr lang="en-US" altLang="en-US" sz="2400" baseline="30000" dirty="0">
              <a:solidFill>
                <a:srgbClr val="000066"/>
              </a:solidFill>
              <a:latin typeface="+mj-lt"/>
            </a:endParaRPr>
          </a:p>
          <a:p>
            <a:pPr marL="114300" indent="0" algn="ctr">
              <a:buNone/>
            </a:pPr>
            <a:r>
              <a:rPr lang="en-US" altLang="en-US" sz="2400" dirty="0">
                <a:solidFill>
                  <a:srgbClr val="000066"/>
                </a:solidFill>
                <a:latin typeface="+mj-lt"/>
              </a:rPr>
              <a:t> American College of Trust &amp; Estate Counsel </a:t>
            </a:r>
          </a:p>
          <a:p>
            <a:pPr marL="114300" indent="0" algn="ctr">
              <a:buNone/>
            </a:pPr>
            <a:r>
              <a:rPr lang="en-US" altLang="en-US" sz="2400" dirty="0">
                <a:solidFill>
                  <a:srgbClr val="000066"/>
                </a:solidFill>
                <a:latin typeface="+mj-lt"/>
              </a:rPr>
              <a:t> AICPA</a:t>
            </a:r>
          </a:p>
          <a:p>
            <a:pPr marL="114300" indent="0" algn="ctr">
              <a:buNone/>
            </a:pPr>
            <a:r>
              <a:rPr lang="en-US" altLang="en-US" sz="2400" dirty="0">
                <a:solidFill>
                  <a:srgbClr val="000066"/>
                </a:solidFill>
                <a:latin typeface="+mj-lt"/>
              </a:rPr>
              <a:t> WealthManagement.com</a:t>
            </a:r>
          </a:p>
          <a:p>
            <a:pPr marL="114300" indent="0" algn="ctr">
              <a:buNone/>
            </a:pPr>
            <a:r>
              <a:rPr lang="en-US" altLang="en-US" sz="2400" dirty="0">
                <a:solidFill>
                  <a:srgbClr val="000066"/>
                </a:solidFill>
                <a:latin typeface="+mj-lt"/>
              </a:rPr>
              <a:t> Society of Financial Services Professionals</a:t>
            </a:r>
            <a:endParaRPr lang="en-US" sz="2400" dirty="0">
              <a:solidFill>
                <a:srgbClr val="002060"/>
              </a:solidFill>
              <a:latin typeface="+mj-lt"/>
            </a:endParaRPr>
          </a:p>
        </p:txBody>
      </p:sp>
    </p:spTree>
    <p:extLst>
      <p:ext uri="{BB962C8B-B14F-4D97-AF65-F5344CB8AC3E}">
        <p14:creationId xmlns:p14="http://schemas.microsoft.com/office/powerpoint/2010/main" val="1127934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How Can My Council Help?</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81000" y="2438400"/>
            <a:ext cx="7543800" cy="2895600"/>
          </a:xfrm>
        </p:spPr>
        <p:txBody>
          <a:bodyPr>
            <a:noAutofit/>
          </a:bodyPr>
          <a:lstStyle/>
          <a:p>
            <a:pPr marL="114300" indent="0" algn="ctr">
              <a:buNone/>
            </a:pPr>
            <a:r>
              <a:rPr lang="en-US" altLang="en-US" sz="2400" dirty="0" smtClean="0">
                <a:solidFill>
                  <a:srgbClr val="000066"/>
                </a:solidFill>
                <a:latin typeface="+mj-lt"/>
              </a:rPr>
              <a:t>READ THE JOURNAL!</a:t>
            </a:r>
          </a:p>
          <a:p>
            <a:pPr marL="114300" indent="0" algn="ctr">
              <a:buNone/>
            </a:pPr>
            <a:endParaRPr lang="en-US" altLang="en-US" sz="2400" dirty="0">
              <a:solidFill>
                <a:srgbClr val="000066"/>
              </a:solidFill>
              <a:latin typeface="+mj-lt"/>
            </a:endParaRPr>
          </a:p>
          <a:p>
            <a:pPr marL="114300" indent="0" algn="ctr">
              <a:buNone/>
            </a:pPr>
            <a:r>
              <a:rPr lang="en-US" altLang="en-US" sz="2400" dirty="0" smtClean="0">
                <a:solidFill>
                  <a:srgbClr val="000066"/>
                </a:solidFill>
                <a:latin typeface="+mj-lt"/>
              </a:rPr>
              <a:t>SHARE THE JOURNAL WITH COUNCIL MEMBERS!</a:t>
            </a:r>
          </a:p>
          <a:p>
            <a:pPr marL="114300" indent="0" algn="ctr">
              <a:buNone/>
            </a:pPr>
            <a:endParaRPr lang="en-US" altLang="en-US" sz="2400" dirty="0">
              <a:solidFill>
                <a:srgbClr val="000066"/>
              </a:solidFill>
              <a:latin typeface="+mj-lt"/>
            </a:endParaRPr>
          </a:p>
          <a:p>
            <a:pPr marL="114300" indent="0" algn="ctr">
              <a:buNone/>
            </a:pPr>
            <a:r>
              <a:rPr lang="en-US" altLang="en-US" sz="2400" dirty="0" smtClean="0">
                <a:solidFill>
                  <a:srgbClr val="000066"/>
                </a:solidFill>
                <a:latin typeface="+mj-lt"/>
              </a:rPr>
              <a:t>LINK TO THE JOURNAL!</a:t>
            </a:r>
          </a:p>
        </p:txBody>
      </p:sp>
    </p:spTree>
    <p:extLst>
      <p:ext uri="{BB962C8B-B14F-4D97-AF65-F5344CB8AC3E}">
        <p14:creationId xmlns:p14="http://schemas.microsoft.com/office/powerpoint/2010/main" val="2477172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Upcoming Activities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81000" y="1447800"/>
            <a:ext cx="7543800" cy="5257800"/>
          </a:xfrm>
        </p:spPr>
        <p:txBody>
          <a:bodyPr>
            <a:noAutofit/>
          </a:bodyPr>
          <a:lstStyle/>
          <a:p>
            <a:pPr marL="114300" indent="0">
              <a:buNone/>
            </a:pPr>
            <a:r>
              <a:rPr lang="en-US" altLang="en-US" sz="2400" b="1" dirty="0" smtClean="0">
                <a:solidFill>
                  <a:srgbClr val="000066"/>
                </a:solidFill>
                <a:latin typeface="+mj-lt"/>
              </a:rPr>
              <a:t>12:00 pm – 1:00 pm</a:t>
            </a:r>
          </a:p>
          <a:p>
            <a:pPr marL="114300" indent="0">
              <a:buNone/>
            </a:pPr>
            <a:r>
              <a:rPr lang="en-US" altLang="en-US" sz="2400" dirty="0" smtClean="0">
                <a:solidFill>
                  <a:srgbClr val="000066"/>
                </a:solidFill>
                <a:latin typeface="+mj-lt"/>
              </a:rPr>
              <a:t>Lunch with Exhibitors – </a:t>
            </a:r>
            <a:r>
              <a:rPr lang="en-US" altLang="en-US" sz="2400" dirty="0" err="1" smtClean="0">
                <a:solidFill>
                  <a:srgbClr val="000066"/>
                </a:solidFill>
                <a:latin typeface="+mj-lt"/>
              </a:rPr>
              <a:t>Brera</a:t>
            </a:r>
            <a:r>
              <a:rPr lang="en-US" altLang="en-US" sz="2400" dirty="0" smtClean="0">
                <a:solidFill>
                  <a:srgbClr val="000066"/>
                </a:solidFill>
                <a:latin typeface="+mj-lt"/>
              </a:rPr>
              <a:t> Ballroom</a:t>
            </a:r>
          </a:p>
          <a:p>
            <a:pPr marL="114300" indent="0">
              <a:buNone/>
            </a:pPr>
            <a:endParaRPr lang="en-US" altLang="en-US" sz="2400" dirty="0">
              <a:solidFill>
                <a:srgbClr val="000066"/>
              </a:solidFill>
              <a:latin typeface="+mj-lt"/>
            </a:endParaRPr>
          </a:p>
          <a:p>
            <a:pPr marL="114300" indent="0">
              <a:buNone/>
            </a:pPr>
            <a:r>
              <a:rPr lang="en-US" altLang="en-US" sz="2400" b="1" dirty="0" smtClean="0">
                <a:solidFill>
                  <a:srgbClr val="000066"/>
                </a:solidFill>
                <a:latin typeface="+mj-lt"/>
              </a:rPr>
              <a:t>1:00 pm – 5:00 pm</a:t>
            </a:r>
          </a:p>
          <a:p>
            <a:pPr marL="114300" indent="0">
              <a:buNone/>
            </a:pPr>
            <a:r>
              <a:rPr lang="en-US" altLang="en-US" sz="2400" dirty="0" smtClean="0">
                <a:solidFill>
                  <a:srgbClr val="000066"/>
                </a:solidFill>
                <a:latin typeface="+mj-lt"/>
              </a:rPr>
              <a:t>Council by Size Breakout Sessions</a:t>
            </a:r>
          </a:p>
          <a:p>
            <a:pPr marL="114300" indent="0">
              <a:buNone/>
            </a:pPr>
            <a:r>
              <a:rPr lang="en-US" altLang="en-US" sz="2400" dirty="0">
                <a:solidFill>
                  <a:srgbClr val="000066"/>
                </a:solidFill>
                <a:latin typeface="+mj-lt"/>
              </a:rPr>
              <a:t>	</a:t>
            </a:r>
            <a:r>
              <a:rPr lang="en-US" altLang="en-US" sz="2400" dirty="0" smtClean="0">
                <a:solidFill>
                  <a:srgbClr val="000066"/>
                </a:solidFill>
                <a:latin typeface="+mj-lt"/>
              </a:rPr>
              <a:t>Small Councils – </a:t>
            </a:r>
            <a:r>
              <a:rPr lang="en-US" altLang="en-US" sz="2400" dirty="0" err="1" smtClean="0">
                <a:solidFill>
                  <a:srgbClr val="000066"/>
                </a:solidFill>
                <a:latin typeface="+mj-lt"/>
              </a:rPr>
              <a:t>Condesa</a:t>
            </a:r>
            <a:r>
              <a:rPr lang="en-US" altLang="en-US" sz="2400" dirty="0" smtClean="0">
                <a:solidFill>
                  <a:srgbClr val="000066"/>
                </a:solidFill>
                <a:latin typeface="+mj-lt"/>
              </a:rPr>
              <a:t> 8, 2</a:t>
            </a:r>
            <a:r>
              <a:rPr lang="en-US" altLang="en-US" sz="2400" baseline="30000" dirty="0" smtClean="0">
                <a:solidFill>
                  <a:srgbClr val="000066"/>
                </a:solidFill>
                <a:latin typeface="+mj-lt"/>
              </a:rPr>
              <a:t>nd</a:t>
            </a:r>
            <a:r>
              <a:rPr lang="en-US" altLang="en-US" sz="2400" dirty="0" smtClean="0">
                <a:solidFill>
                  <a:srgbClr val="000066"/>
                </a:solidFill>
                <a:latin typeface="+mj-lt"/>
              </a:rPr>
              <a:t> Floor</a:t>
            </a:r>
          </a:p>
          <a:p>
            <a:pPr marL="114300" indent="0">
              <a:buNone/>
            </a:pPr>
            <a:r>
              <a:rPr lang="en-US" altLang="en-US" sz="2400" dirty="0">
                <a:solidFill>
                  <a:srgbClr val="000066"/>
                </a:solidFill>
                <a:latin typeface="+mj-lt"/>
              </a:rPr>
              <a:t>	</a:t>
            </a:r>
            <a:r>
              <a:rPr lang="en-US" altLang="en-US" sz="2400" dirty="0" smtClean="0">
                <a:solidFill>
                  <a:srgbClr val="000066"/>
                </a:solidFill>
                <a:latin typeface="+mj-lt"/>
              </a:rPr>
              <a:t>Medium Councils – </a:t>
            </a:r>
            <a:r>
              <a:rPr lang="en-US" altLang="en-US" sz="2400" dirty="0" err="1" smtClean="0">
                <a:solidFill>
                  <a:srgbClr val="000066"/>
                </a:solidFill>
                <a:latin typeface="+mj-lt"/>
              </a:rPr>
              <a:t>Condesa</a:t>
            </a:r>
            <a:r>
              <a:rPr lang="en-US" altLang="en-US" sz="2400" dirty="0" smtClean="0">
                <a:solidFill>
                  <a:srgbClr val="000066"/>
                </a:solidFill>
                <a:latin typeface="+mj-lt"/>
              </a:rPr>
              <a:t> 2, 2</a:t>
            </a:r>
            <a:r>
              <a:rPr lang="en-US" altLang="en-US" sz="2400" baseline="30000" dirty="0" smtClean="0">
                <a:solidFill>
                  <a:srgbClr val="000066"/>
                </a:solidFill>
                <a:latin typeface="+mj-lt"/>
              </a:rPr>
              <a:t>nd</a:t>
            </a:r>
            <a:r>
              <a:rPr lang="en-US" altLang="en-US" sz="2400" dirty="0" smtClean="0">
                <a:solidFill>
                  <a:srgbClr val="000066"/>
                </a:solidFill>
                <a:latin typeface="+mj-lt"/>
              </a:rPr>
              <a:t> Floor</a:t>
            </a:r>
          </a:p>
          <a:p>
            <a:pPr marL="114300" indent="0">
              <a:buNone/>
            </a:pPr>
            <a:r>
              <a:rPr lang="en-US" altLang="en-US" sz="2400" dirty="0">
                <a:solidFill>
                  <a:srgbClr val="000066"/>
                </a:solidFill>
                <a:latin typeface="+mj-lt"/>
              </a:rPr>
              <a:t>	</a:t>
            </a:r>
            <a:r>
              <a:rPr lang="en-US" altLang="en-US" sz="2400" dirty="0" smtClean="0">
                <a:solidFill>
                  <a:srgbClr val="000066"/>
                </a:solidFill>
                <a:latin typeface="+mj-lt"/>
              </a:rPr>
              <a:t>Large Councils – </a:t>
            </a:r>
            <a:r>
              <a:rPr lang="en-US" altLang="en-US" sz="2400" dirty="0" err="1" smtClean="0">
                <a:solidFill>
                  <a:srgbClr val="000066"/>
                </a:solidFill>
                <a:latin typeface="+mj-lt"/>
              </a:rPr>
              <a:t>Condesa</a:t>
            </a:r>
            <a:r>
              <a:rPr lang="en-US" altLang="en-US" sz="2400" dirty="0" smtClean="0">
                <a:solidFill>
                  <a:srgbClr val="000066"/>
                </a:solidFill>
                <a:latin typeface="+mj-lt"/>
              </a:rPr>
              <a:t> 5 &amp; 6, 2</a:t>
            </a:r>
            <a:r>
              <a:rPr lang="en-US" altLang="en-US" sz="2400" baseline="30000" dirty="0" smtClean="0">
                <a:solidFill>
                  <a:srgbClr val="000066"/>
                </a:solidFill>
                <a:latin typeface="+mj-lt"/>
              </a:rPr>
              <a:t>nd</a:t>
            </a:r>
            <a:r>
              <a:rPr lang="en-US" altLang="en-US" sz="2400" dirty="0" smtClean="0">
                <a:solidFill>
                  <a:srgbClr val="000066"/>
                </a:solidFill>
                <a:latin typeface="+mj-lt"/>
              </a:rPr>
              <a:t> Floor</a:t>
            </a:r>
          </a:p>
          <a:p>
            <a:pPr marL="114300" indent="0">
              <a:buNone/>
            </a:pPr>
            <a:endParaRPr lang="en-US" altLang="en-US" sz="2400" dirty="0" smtClean="0">
              <a:solidFill>
                <a:srgbClr val="000066"/>
              </a:solidFill>
              <a:latin typeface="+mj-lt"/>
            </a:endParaRPr>
          </a:p>
          <a:p>
            <a:pPr marL="114300" indent="0">
              <a:buNone/>
            </a:pPr>
            <a:r>
              <a:rPr lang="en-US" altLang="en-US" sz="2400" b="1" dirty="0" smtClean="0">
                <a:solidFill>
                  <a:srgbClr val="000066"/>
                </a:solidFill>
                <a:latin typeface="+mj-lt"/>
              </a:rPr>
              <a:t>5:00 pm – 7:00 pm</a:t>
            </a:r>
          </a:p>
          <a:p>
            <a:pPr marL="114300" indent="0">
              <a:buNone/>
            </a:pPr>
            <a:r>
              <a:rPr lang="en-US" altLang="en-US" sz="2400" dirty="0" smtClean="0">
                <a:solidFill>
                  <a:srgbClr val="000066"/>
                </a:solidFill>
                <a:latin typeface="+mj-lt"/>
              </a:rPr>
              <a:t>Welcome Reception with Exhibitors, </a:t>
            </a:r>
            <a:r>
              <a:rPr lang="en-US" altLang="en-US" sz="2400" dirty="0" err="1" smtClean="0">
                <a:solidFill>
                  <a:srgbClr val="000066"/>
                </a:solidFill>
                <a:latin typeface="+mj-lt"/>
              </a:rPr>
              <a:t>Brera</a:t>
            </a:r>
            <a:r>
              <a:rPr lang="en-US" altLang="en-US" sz="2400" dirty="0" smtClean="0">
                <a:solidFill>
                  <a:srgbClr val="000066"/>
                </a:solidFill>
                <a:latin typeface="+mj-lt"/>
              </a:rPr>
              <a:t> Ballroom</a:t>
            </a:r>
          </a:p>
        </p:txBody>
      </p:sp>
    </p:spTree>
    <p:extLst>
      <p:ext uri="{BB962C8B-B14F-4D97-AF65-F5344CB8AC3E}">
        <p14:creationId xmlns:p14="http://schemas.microsoft.com/office/powerpoint/2010/main" val="58446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2013 Board of Directors</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rmAutofit fontScale="70000" lnSpcReduction="20000"/>
          </a:bodyPr>
          <a:lstStyle/>
          <a:p>
            <a:pPr marL="114300" indent="0" algn="ctr">
              <a:buNone/>
            </a:pPr>
            <a:r>
              <a:rPr lang="en-US" b="1" dirty="0">
                <a:solidFill>
                  <a:srgbClr val="002060"/>
                </a:solidFill>
              </a:rPr>
              <a:t>S. Mark Alton, CFP®, </a:t>
            </a:r>
            <a:r>
              <a:rPr lang="en-US" b="1" dirty="0" err="1">
                <a:solidFill>
                  <a:srgbClr val="002060"/>
                </a:solidFill>
              </a:rPr>
              <a:t>ChFC</a:t>
            </a:r>
            <a:r>
              <a:rPr lang="en-US" b="1" dirty="0">
                <a:solidFill>
                  <a:srgbClr val="002060"/>
                </a:solidFill>
              </a:rPr>
              <a:t>®, CLU®, CAP®, AEP®, MSFS, CPWA®</a:t>
            </a:r>
          </a:p>
          <a:p>
            <a:pPr marL="114300" indent="0" algn="ctr">
              <a:buNone/>
            </a:pPr>
            <a:r>
              <a:rPr lang="en-US" dirty="0">
                <a:solidFill>
                  <a:srgbClr val="002060"/>
                </a:solidFill>
              </a:rPr>
              <a:t>The Armory Group at Morgan Stanley Wealth Management • Syracuse, NY</a:t>
            </a:r>
          </a:p>
          <a:p>
            <a:pPr marL="114300" indent="0" algn="ctr">
              <a:buNone/>
            </a:pPr>
            <a:r>
              <a:rPr lang="en-US" dirty="0">
                <a:solidFill>
                  <a:srgbClr val="002060"/>
                </a:solidFill>
              </a:rPr>
              <a:t> </a:t>
            </a:r>
          </a:p>
          <a:p>
            <a:pPr marL="114300" indent="0" algn="ctr">
              <a:buNone/>
            </a:pPr>
            <a:r>
              <a:rPr lang="en-US" i="1" dirty="0" smtClean="0">
                <a:solidFill>
                  <a:srgbClr val="002060"/>
                </a:solidFill>
              </a:rPr>
              <a:t>Director Emeritus: </a:t>
            </a:r>
            <a:r>
              <a:rPr lang="en-US" b="1" dirty="0" smtClean="0">
                <a:solidFill>
                  <a:srgbClr val="002060"/>
                </a:solidFill>
              </a:rPr>
              <a:t>Hartman </a:t>
            </a:r>
            <a:r>
              <a:rPr lang="en-US" b="1" dirty="0">
                <a:solidFill>
                  <a:srgbClr val="002060"/>
                </a:solidFill>
              </a:rPr>
              <a:t>Axley, CLU®, </a:t>
            </a:r>
            <a:r>
              <a:rPr lang="en-US" b="1" dirty="0" err="1">
                <a:solidFill>
                  <a:srgbClr val="002060"/>
                </a:solidFill>
              </a:rPr>
              <a:t>ChFC</a:t>
            </a:r>
            <a:r>
              <a:rPr lang="en-US" b="1" dirty="0">
                <a:solidFill>
                  <a:srgbClr val="002060"/>
                </a:solidFill>
              </a:rPr>
              <a:t>®, JD, CFP®, MSFS, RHU, AEP®</a:t>
            </a:r>
          </a:p>
          <a:p>
            <a:pPr marL="114300" indent="0" algn="ctr">
              <a:buNone/>
            </a:pPr>
            <a:r>
              <a:rPr lang="en-US" dirty="0">
                <a:solidFill>
                  <a:srgbClr val="002060"/>
                </a:solidFill>
              </a:rPr>
              <a:t>Lakewood, CO</a:t>
            </a:r>
          </a:p>
          <a:p>
            <a:pPr marL="114300" indent="0" algn="ctr">
              <a:buNone/>
            </a:pPr>
            <a:r>
              <a:rPr lang="en-US" b="1" dirty="0">
                <a:solidFill>
                  <a:srgbClr val="002060"/>
                </a:solidFill>
              </a:rPr>
              <a:t> </a:t>
            </a:r>
          </a:p>
          <a:p>
            <a:pPr marL="114300" indent="0" algn="ctr">
              <a:buNone/>
            </a:pPr>
            <a:r>
              <a:rPr lang="en-US" b="1" dirty="0">
                <a:solidFill>
                  <a:srgbClr val="002060"/>
                </a:solidFill>
              </a:rPr>
              <a:t>Thomas M. Borchert, CLU®, </a:t>
            </a:r>
            <a:r>
              <a:rPr lang="en-US" b="1" dirty="0" err="1">
                <a:solidFill>
                  <a:srgbClr val="002060"/>
                </a:solidFill>
              </a:rPr>
              <a:t>ChFC</a:t>
            </a:r>
            <a:r>
              <a:rPr lang="en-US" b="1" dirty="0">
                <a:solidFill>
                  <a:srgbClr val="002060"/>
                </a:solidFill>
              </a:rPr>
              <a:t>®, AEP®, CLTC</a:t>
            </a:r>
          </a:p>
          <a:p>
            <a:pPr marL="114300" indent="0" algn="ctr">
              <a:buNone/>
            </a:pPr>
            <a:r>
              <a:rPr lang="en-US" dirty="0">
                <a:solidFill>
                  <a:srgbClr val="002060"/>
                </a:solidFill>
              </a:rPr>
              <a:t>Professional Insurance &amp; Financial Alternatives • Sioux City, IA</a:t>
            </a:r>
          </a:p>
          <a:p>
            <a:pPr marL="114300" indent="0" algn="ctr">
              <a:buNone/>
            </a:pPr>
            <a:r>
              <a:rPr lang="en-US" dirty="0">
                <a:solidFill>
                  <a:srgbClr val="002060"/>
                </a:solidFill>
              </a:rPr>
              <a:t> </a:t>
            </a:r>
          </a:p>
          <a:p>
            <a:pPr marL="114300" indent="0" algn="ctr">
              <a:buNone/>
            </a:pPr>
            <a:r>
              <a:rPr lang="en-US" b="1" dirty="0">
                <a:solidFill>
                  <a:srgbClr val="002060"/>
                </a:solidFill>
              </a:rPr>
              <a:t>Julie A. Buschman, CPA, AEP®</a:t>
            </a:r>
          </a:p>
          <a:p>
            <a:pPr marL="114300" indent="0" algn="ctr">
              <a:buNone/>
            </a:pPr>
            <a:r>
              <a:rPr lang="en-US" dirty="0">
                <a:solidFill>
                  <a:srgbClr val="002060"/>
                </a:solidFill>
              </a:rPr>
              <a:t>Bessemer Trust Company, N.A. • Dallas, TX</a:t>
            </a:r>
          </a:p>
          <a:p>
            <a:pPr marL="114300" indent="0" algn="ctr">
              <a:buNone/>
            </a:pPr>
            <a:r>
              <a:rPr lang="en-US" dirty="0">
                <a:solidFill>
                  <a:srgbClr val="002060"/>
                </a:solidFill>
              </a:rPr>
              <a:t> </a:t>
            </a:r>
          </a:p>
          <a:p>
            <a:pPr marL="114300" indent="0" algn="ctr">
              <a:buNone/>
            </a:pPr>
            <a:r>
              <a:rPr lang="en-US" b="1" dirty="0">
                <a:solidFill>
                  <a:srgbClr val="002060"/>
                </a:solidFill>
              </a:rPr>
              <a:t>M. Eileen Dougherty, CTFA, CFP®, AEP®, </a:t>
            </a:r>
            <a:r>
              <a:rPr lang="en-US" b="1" dirty="0" err="1">
                <a:solidFill>
                  <a:srgbClr val="002060"/>
                </a:solidFill>
              </a:rPr>
              <a:t>ChFC</a:t>
            </a:r>
            <a:r>
              <a:rPr lang="en-US" b="1" dirty="0">
                <a:solidFill>
                  <a:srgbClr val="002060"/>
                </a:solidFill>
              </a:rPr>
              <a:t>®</a:t>
            </a:r>
          </a:p>
          <a:p>
            <a:pPr marL="114300" indent="0" algn="ctr">
              <a:buNone/>
            </a:pPr>
            <a:r>
              <a:rPr lang="en-US" dirty="0">
                <a:solidFill>
                  <a:srgbClr val="002060"/>
                </a:solidFill>
              </a:rPr>
              <a:t>Hawthorn - PNC Family Wealth • Philadelphia, PA</a:t>
            </a:r>
          </a:p>
          <a:p>
            <a:pPr marL="114300" indent="0" algn="ctr">
              <a:buNone/>
            </a:pPr>
            <a:r>
              <a:rPr lang="en-US" dirty="0">
                <a:solidFill>
                  <a:srgbClr val="002060"/>
                </a:solidFill>
              </a:rPr>
              <a:t> </a:t>
            </a:r>
          </a:p>
          <a:p>
            <a:pPr marL="114300" indent="0" algn="ctr">
              <a:buNone/>
            </a:pPr>
            <a:r>
              <a:rPr lang="en-US" b="1" dirty="0">
                <a:solidFill>
                  <a:srgbClr val="002060"/>
                </a:solidFill>
              </a:rPr>
              <a:t>Charles V. Douglas, JD, CFP®, AEP®</a:t>
            </a:r>
          </a:p>
          <a:p>
            <a:pPr marL="114300" indent="0" algn="ctr">
              <a:buNone/>
            </a:pPr>
            <a:r>
              <a:rPr lang="en-US" dirty="0">
                <a:solidFill>
                  <a:srgbClr val="002060"/>
                </a:solidFill>
              </a:rPr>
              <a:t>Wells Fargo Private Bank • Atlanta, GA</a:t>
            </a:r>
          </a:p>
          <a:p>
            <a:pPr marL="114300" indent="0" algn="ctr">
              <a:buNone/>
            </a:pPr>
            <a:r>
              <a:rPr lang="en-US" dirty="0">
                <a:solidFill>
                  <a:srgbClr val="002060"/>
                </a:solidFill>
              </a:rPr>
              <a:t> </a:t>
            </a:r>
          </a:p>
          <a:p>
            <a:pPr marL="114300" indent="0" algn="ctr">
              <a:buNone/>
            </a:pPr>
            <a:r>
              <a:rPr lang="en-US" b="1" dirty="0">
                <a:solidFill>
                  <a:srgbClr val="002060"/>
                </a:solidFill>
              </a:rPr>
              <a:t>John P. Garniewski, Jr., CPA/PFS, CFP®, AEP®</a:t>
            </a:r>
          </a:p>
          <a:p>
            <a:pPr marL="114300" indent="0" algn="ctr">
              <a:buNone/>
            </a:pPr>
            <a:r>
              <a:rPr lang="en-US" dirty="0">
                <a:solidFill>
                  <a:srgbClr val="002060"/>
                </a:solidFill>
              </a:rPr>
              <a:t>Wilmington Family Office • Wilmington, DE</a:t>
            </a:r>
          </a:p>
          <a:p>
            <a:pPr marL="114300" indent="0">
              <a:buNone/>
            </a:pPr>
            <a:endParaRPr lang="en-US" dirty="0">
              <a:solidFill>
                <a:srgbClr val="002060"/>
              </a:solidFill>
            </a:endParaRPr>
          </a:p>
        </p:txBody>
      </p:sp>
    </p:spTree>
    <p:extLst>
      <p:ext uri="{BB962C8B-B14F-4D97-AF65-F5344CB8AC3E}">
        <p14:creationId xmlns:p14="http://schemas.microsoft.com/office/powerpoint/2010/main" val="283509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2013 Board of Directors</a:t>
            </a:r>
            <a:endParaRPr lang="en-US" b="1" dirty="0"/>
          </a:p>
        </p:txBody>
      </p:sp>
      <p:sp>
        <p:nvSpPr>
          <p:cNvPr id="6" name="Content Placeholder 5"/>
          <p:cNvSpPr>
            <a:spLocks noGrp="1"/>
          </p:cNvSpPr>
          <p:nvPr>
            <p:ph idx="1"/>
          </p:nvPr>
        </p:nvSpPr>
        <p:spPr>
          <a:xfrm>
            <a:off x="457200" y="1295400"/>
            <a:ext cx="7620000" cy="5486400"/>
          </a:xfrm>
        </p:spPr>
        <p:txBody>
          <a:bodyPr>
            <a:noAutofit/>
          </a:bodyPr>
          <a:lstStyle/>
          <a:p>
            <a:pPr marL="114300" indent="0" algn="ctr">
              <a:buNone/>
            </a:pPr>
            <a:r>
              <a:rPr lang="en-US" sz="1500" b="1" dirty="0" err="1">
                <a:solidFill>
                  <a:srgbClr val="002060"/>
                </a:solidFill>
              </a:rPr>
              <a:t>Pettus</a:t>
            </a:r>
            <a:r>
              <a:rPr lang="en-US" sz="1500" b="1" dirty="0">
                <a:solidFill>
                  <a:srgbClr val="002060"/>
                </a:solidFill>
              </a:rPr>
              <a:t> C. Gibbons, MEd, CLU®, </a:t>
            </a:r>
            <a:r>
              <a:rPr lang="en-US" sz="1500" b="1" dirty="0" err="1">
                <a:solidFill>
                  <a:srgbClr val="002060"/>
                </a:solidFill>
              </a:rPr>
              <a:t>ChFC</a:t>
            </a:r>
            <a:r>
              <a:rPr lang="en-US" sz="1500" b="1" dirty="0">
                <a:solidFill>
                  <a:srgbClr val="002060"/>
                </a:solidFill>
              </a:rPr>
              <a:t>®, LUTCF, AEP®</a:t>
            </a:r>
          </a:p>
          <a:p>
            <a:pPr marL="114300" indent="0" algn="ctr">
              <a:buNone/>
            </a:pPr>
            <a:r>
              <a:rPr lang="en-US" sz="1500" dirty="0">
                <a:solidFill>
                  <a:srgbClr val="002060"/>
                </a:solidFill>
              </a:rPr>
              <a:t>New York Life Insurance Company • Addison, </a:t>
            </a:r>
            <a:r>
              <a:rPr lang="en-US" sz="1500" dirty="0" smtClean="0">
                <a:solidFill>
                  <a:srgbClr val="002060"/>
                </a:solidFill>
              </a:rPr>
              <a:t>TX</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Robert </a:t>
            </a:r>
            <a:r>
              <a:rPr lang="en-US" sz="1500" b="1" dirty="0">
                <a:solidFill>
                  <a:srgbClr val="002060"/>
                </a:solidFill>
              </a:rPr>
              <a:t>P. Goodman, CPA, AEP®, CFP®</a:t>
            </a:r>
          </a:p>
          <a:p>
            <a:pPr marL="114300" indent="0" algn="ctr">
              <a:buNone/>
            </a:pPr>
            <a:r>
              <a:rPr lang="en-US" sz="1500" dirty="0">
                <a:solidFill>
                  <a:srgbClr val="002060"/>
                </a:solidFill>
              </a:rPr>
              <a:t>U.S. Trust, Bank of America Private Wealth Management • Phoenix, </a:t>
            </a:r>
            <a:r>
              <a:rPr lang="en-US" sz="1500" dirty="0" smtClean="0">
                <a:solidFill>
                  <a:srgbClr val="002060"/>
                </a:solidFill>
              </a:rPr>
              <a:t>AZ</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Christopher </a:t>
            </a:r>
            <a:r>
              <a:rPr lang="en-US" sz="1500" b="1" dirty="0">
                <a:solidFill>
                  <a:srgbClr val="002060"/>
                </a:solidFill>
              </a:rPr>
              <a:t>P. Jakyma, JD, CTFA, AEP®</a:t>
            </a:r>
          </a:p>
          <a:p>
            <a:pPr marL="114300" indent="0" algn="ctr">
              <a:buNone/>
            </a:pPr>
            <a:r>
              <a:rPr lang="en-US" sz="1500" dirty="0">
                <a:solidFill>
                  <a:srgbClr val="002060"/>
                </a:solidFill>
              </a:rPr>
              <a:t>First Merit Wealth Management Services • Medina, </a:t>
            </a:r>
            <a:r>
              <a:rPr lang="en-US" sz="1500" dirty="0" smtClean="0">
                <a:solidFill>
                  <a:srgbClr val="002060"/>
                </a:solidFill>
              </a:rPr>
              <a:t>OH</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Al </a:t>
            </a:r>
            <a:r>
              <a:rPr lang="en-US" sz="1500" b="1" dirty="0">
                <a:solidFill>
                  <a:srgbClr val="002060"/>
                </a:solidFill>
              </a:rPr>
              <a:t>W. King, III, JD, LL.M., AEP® (Distinguished)</a:t>
            </a:r>
          </a:p>
          <a:p>
            <a:pPr marL="114300" indent="0" algn="ctr">
              <a:buNone/>
            </a:pPr>
            <a:r>
              <a:rPr lang="en-US" sz="1500" dirty="0">
                <a:solidFill>
                  <a:srgbClr val="002060"/>
                </a:solidFill>
              </a:rPr>
              <a:t>South Dakota Trust Company, LLC • New York, </a:t>
            </a:r>
            <a:r>
              <a:rPr lang="en-US" sz="1500" dirty="0" smtClean="0">
                <a:solidFill>
                  <a:srgbClr val="002060"/>
                </a:solidFill>
              </a:rPr>
              <a:t>NY</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William </a:t>
            </a:r>
            <a:r>
              <a:rPr lang="en-US" sz="1500" b="1" dirty="0">
                <a:solidFill>
                  <a:srgbClr val="002060"/>
                </a:solidFill>
              </a:rPr>
              <a:t>D. Kirchick, Esq., AEP®</a:t>
            </a:r>
          </a:p>
          <a:p>
            <a:pPr marL="114300" indent="0" algn="ctr">
              <a:buNone/>
            </a:pPr>
            <a:r>
              <a:rPr lang="en-US" sz="1500" dirty="0">
                <a:solidFill>
                  <a:srgbClr val="002060"/>
                </a:solidFill>
              </a:rPr>
              <a:t>Bingham </a:t>
            </a:r>
            <a:r>
              <a:rPr lang="en-US" sz="1500" dirty="0" err="1">
                <a:solidFill>
                  <a:srgbClr val="002060"/>
                </a:solidFill>
              </a:rPr>
              <a:t>McCutchen</a:t>
            </a:r>
            <a:r>
              <a:rPr lang="en-US" sz="1500" dirty="0">
                <a:solidFill>
                  <a:srgbClr val="002060"/>
                </a:solidFill>
              </a:rPr>
              <a:t> LLP • Boston, </a:t>
            </a:r>
            <a:r>
              <a:rPr lang="en-US" sz="1500" dirty="0" smtClean="0">
                <a:solidFill>
                  <a:srgbClr val="002060"/>
                </a:solidFill>
              </a:rPr>
              <a:t>MA</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Lawrence </a:t>
            </a:r>
            <a:r>
              <a:rPr lang="en-US" sz="1500" b="1" dirty="0">
                <a:solidFill>
                  <a:srgbClr val="002060"/>
                </a:solidFill>
              </a:rPr>
              <a:t>M. Lehmann, JD, AEP®</a:t>
            </a:r>
          </a:p>
          <a:p>
            <a:pPr marL="114300" indent="0" algn="ctr">
              <a:buNone/>
            </a:pPr>
            <a:r>
              <a:rPr lang="en-US" sz="1500" dirty="0">
                <a:solidFill>
                  <a:srgbClr val="002060"/>
                </a:solidFill>
              </a:rPr>
              <a:t>Lehmann Norman &amp; Marcus LC • New Orleans, </a:t>
            </a:r>
            <a:r>
              <a:rPr lang="en-US" sz="1500" dirty="0" smtClean="0">
                <a:solidFill>
                  <a:srgbClr val="002060"/>
                </a:solidFill>
              </a:rPr>
              <a:t>LA</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Paul </a:t>
            </a:r>
            <a:r>
              <a:rPr lang="en-US" sz="1500" b="1" dirty="0">
                <a:solidFill>
                  <a:srgbClr val="002060"/>
                </a:solidFill>
              </a:rPr>
              <a:t>J. Pantano, CLU®, </a:t>
            </a:r>
            <a:r>
              <a:rPr lang="en-US" sz="1500" b="1" dirty="0" err="1">
                <a:solidFill>
                  <a:srgbClr val="002060"/>
                </a:solidFill>
              </a:rPr>
              <a:t>ChFC</a:t>
            </a:r>
            <a:r>
              <a:rPr lang="en-US" sz="1500" b="1" dirty="0">
                <a:solidFill>
                  <a:srgbClr val="002060"/>
                </a:solidFill>
              </a:rPr>
              <a:t>®, AEP®, CASL, MSFS</a:t>
            </a:r>
          </a:p>
          <a:p>
            <a:pPr marL="114300" indent="0" algn="ctr">
              <a:buNone/>
            </a:pPr>
            <a:r>
              <a:rPr lang="en-US" sz="1500" dirty="0">
                <a:solidFill>
                  <a:srgbClr val="002060"/>
                </a:solidFill>
              </a:rPr>
              <a:t>The </a:t>
            </a:r>
            <a:r>
              <a:rPr lang="en-US" sz="1500" dirty="0" err="1">
                <a:solidFill>
                  <a:srgbClr val="002060"/>
                </a:solidFill>
              </a:rPr>
              <a:t>Luttner</a:t>
            </a:r>
            <a:r>
              <a:rPr lang="en-US" sz="1500" dirty="0">
                <a:solidFill>
                  <a:srgbClr val="002060"/>
                </a:solidFill>
              </a:rPr>
              <a:t> Financial Group, Ltd. • Pittsburgh, </a:t>
            </a:r>
            <a:r>
              <a:rPr lang="en-US" sz="1500" dirty="0" smtClean="0">
                <a:solidFill>
                  <a:srgbClr val="002060"/>
                </a:solidFill>
              </a:rPr>
              <a:t>PA</a:t>
            </a:r>
          </a:p>
          <a:p>
            <a:pPr marL="114300" indent="0" algn="ctr">
              <a:buNone/>
            </a:pPr>
            <a:endParaRPr lang="en-US" sz="800" dirty="0">
              <a:solidFill>
                <a:srgbClr val="002060"/>
              </a:solidFill>
            </a:endParaRPr>
          </a:p>
          <a:p>
            <a:pPr marL="114300" indent="0" algn="ctr">
              <a:buNone/>
            </a:pPr>
            <a:r>
              <a:rPr lang="en-US" sz="1500" b="1" dirty="0">
                <a:solidFill>
                  <a:srgbClr val="002060"/>
                </a:solidFill>
              </a:rPr>
              <a:t> </a:t>
            </a:r>
            <a:r>
              <a:rPr lang="en-US" sz="1500" b="1" dirty="0" smtClean="0">
                <a:solidFill>
                  <a:srgbClr val="002060"/>
                </a:solidFill>
              </a:rPr>
              <a:t>Paul </a:t>
            </a:r>
            <a:r>
              <a:rPr lang="en-US" sz="1500" b="1" dirty="0">
                <a:solidFill>
                  <a:srgbClr val="002060"/>
                </a:solidFill>
              </a:rPr>
              <a:t>S. Viren, CLU®, </a:t>
            </a:r>
            <a:r>
              <a:rPr lang="en-US" sz="1500" b="1" dirty="0" err="1">
                <a:solidFill>
                  <a:srgbClr val="002060"/>
                </a:solidFill>
              </a:rPr>
              <a:t>ChFC</a:t>
            </a:r>
            <a:r>
              <a:rPr lang="en-US" sz="1500" b="1" dirty="0">
                <a:solidFill>
                  <a:srgbClr val="002060"/>
                </a:solidFill>
              </a:rPr>
              <a:t>®, AEP®</a:t>
            </a:r>
          </a:p>
          <a:p>
            <a:pPr marL="114300" indent="0" algn="ctr">
              <a:buNone/>
            </a:pPr>
            <a:r>
              <a:rPr lang="en-US" sz="1500" dirty="0">
                <a:solidFill>
                  <a:srgbClr val="002060"/>
                </a:solidFill>
              </a:rPr>
              <a:t>Viren and Associates, Inc. • Spokane, </a:t>
            </a:r>
            <a:r>
              <a:rPr lang="en-US" sz="1500" dirty="0" smtClean="0">
                <a:solidFill>
                  <a:srgbClr val="002060"/>
                </a:solidFill>
              </a:rPr>
              <a:t>WA</a:t>
            </a:r>
            <a:endParaRPr lang="en-US" sz="1500" dirty="0">
              <a:solidFill>
                <a:srgbClr val="002060"/>
              </a:solidFill>
            </a:endParaRPr>
          </a:p>
        </p:txBody>
      </p:sp>
    </p:spTree>
    <p:extLst>
      <p:ext uri="{BB962C8B-B14F-4D97-AF65-F5344CB8AC3E}">
        <p14:creationId xmlns:p14="http://schemas.microsoft.com/office/powerpoint/2010/main" val="4053969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534</TotalTime>
  <Words>3308</Words>
  <Application>Microsoft Office PowerPoint</Application>
  <PresentationFormat>On-screen Show (4:3)</PresentationFormat>
  <Paragraphs>905</Paragraphs>
  <Slides>79</Slides>
  <Notes>7</Notes>
  <HiddenSlides>0</HiddenSlides>
  <MMClips>0</MMClips>
  <ScaleCrop>false</ScaleCrop>
  <HeadingPairs>
    <vt:vector size="4" baseType="variant">
      <vt:variant>
        <vt:lpstr>Theme</vt:lpstr>
      </vt:variant>
      <vt:variant>
        <vt:i4>3</vt:i4>
      </vt:variant>
      <vt:variant>
        <vt:lpstr>Slide Titles</vt:lpstr>
      </vt:variant>
      <vt:variant>
        <vt:i4>79</vt:i4>
      </vt:variant>
    </vt:vector>
  </HeadingPairs>
  <TitlesOfParts>
    <vt:vector size="82" baseType="lpstr">
      <vt:lpstr>Adjacency</vt:lpstr>
      <vt:lpstr>Default Design</vt:lpstr>
      <vt:lpstr>Blank Presentation</vt:lpstr>
      <vt:lpstr>NAEPC &amp;  The NAEPC Education Foundation</vt:lpstr>
      <vt:lpstr>Welcome &amp; Opening Remarks</vt:lpstr>
      <vt:lpstr>PowerPoint Presentation</vt:lpstr>
      <vt:lpstr>116 Councils Represented</vt:lpstr>
      <vt:lpstr>116 Councils Represented</vt:lpstr>
      <vt:lpstr>   In Memoriam NAEPC President-Elect</vt:lpstr>
      <vt:lpstr>2013 Executive Committee</vt:lpstr>
      <vt:lpstr>2013 Board of Directors</vt:lpstr>
      <vt:lpstr>2013 Board of Directors</vt:lpstr>
      <vt:lpstr>Past Presidents in Attendance</vt:lpstr>
      <vt:lpstr>Non-Board Volunteers</vt:lpstr>
      <vt:lpstr>Non-Board Volunteers</vt:lpstr>
      <vt:lpstr>Non-Board Volunteers</vt:lpstr>
      <vt:lpstr>Non-Board Volunteers</vt:lpstr>
      <vt:lpstr>Retiring Board Member</vt:lpstr>
      <vt:lpstr>Election</vt:lpstr>
      <vt:lpstr>Election</vt:lpstr>
      <vt:lpstr>Election 2014 Executive Committee</vt:lpstr>
      <vt:lpstr>2014 President</vt:lpstr>
      <vt:lpstr>Immediate Past President</vt:lpstr>
      <vt:lpstr>The NAEPC  Education Foundation</vt:lpstr>
      <vt:lpstr>Local Council  Web Site Program</vt:lpstr>
      <vt:lpstr>New Features for 2013</vt:lpstr>
      <vt:lpstr>Tools to Manage Councils</vt:lpstr>
      <vt:lpstr>Tools to Manage Councils</vt:lpstr>
      <vt:lpstr>Estate Planning Services Directory</vt:lpstr>
      <vt:lpstr>New App for Android/iPhone/iPad</vt:lpstr>
      <vt:lpstr>Program Levels</vt:lpstr>
      <vt:lpstr>Participating Councils</vt:lpstr>
      <vt:lpstr>How to Generate Revenue</vt:lpstr>
      <vt:lpstr>Council Use of LinkedIn</vt:lpstr>
      <vt:lpstr>Web Site Support Contacts</vt:lpstr>
      <vt:lpstr>Accredited Estate Planner® Designation Committee</vt:lpstr>
      <vt:lpstr>2013 Highlights</vt:lpstr>
      <vt:lpstr>Council Nominated Program</vt:lpstr>
      <vt:lpstr>We thank those 21 councils that have utilized the council nominated program in 2013…</vt:lpstr>
      <vt:lpstr>Estate Planning Council of Cleveland Initiative</vt:lpstr>
      <vt:lpstr>Estate Planning Hall of Fame®</vt:lpstr>
      <vt:lpstr>Estate Planning Hall of Fame®</vt:lpstr>
      <vt:lpstr>2014 Goals</vt:lpstr>
      <vt:lpstr>5 decades of excellence</vt:lpstr>
      <vt:lpstr>Morning Break • Castellana Commons</vt:lpstr>
      <vt:lpstr>NAEPC &amp;  The NAEPC Education Foundation</vt:lpstr>
      <vt:lpstr>Annual Conference Committee</vt:lpstr>
      <vt:lpstr>PowerPoint Presentation</vt:lpstr>
      <vt:lpstr>50th Annual Conference Sponsors</vt:lpstr>
      <vt:lpstr>50th Annual Conference Sponsors</vt:lpstr>
      <vt:lpstr>50th Annual Conference Sponsors</vt:lpstr>
      <vt:lpstr>With Thanks…</vt:lpstr>
      <vt:lpstr>New This Year</vt:lpstr>
      <vt:lpstr>SAVE THE DATE 51st Annual Conference</vt:lpstr>
      <vt:lpstr>Council Relations Committee</vt:lpstr>
      <vt:lpstr>Our Purpose</vt:lpstr>
      <vt:lpstr>Facts &amp; Figures</vt:lpstr>
      <vt:lpstr>Our Territories</vt:lpstr>
      <vt:lpstr>Standard Benefits of Membership</vt:lpstr>
      <vt:lpstr>Standard Benefits of Membership</vt:lpstr>
      <vt:lpstr>Optional Benefits of Membership (Council Must Opt-In)</vt:lpstr>
      <vt:lpstr>Optional Benefits of Membership (Council Must Opt-In)</vt:lpstr>
      <vt:lpstr>Discounts Just for the Council</vt:lpstr>
      <vt:lpstr>Referral Lists</vt:lpstr>
      <vt:lpstr>PowerPoint Presentations</vt:lpstr>
      <vt:lpstr>Documents</vt:lpstr>
      <vt:lpstr>Robert G. Alexander Webinar Series</vt:lpstr>
      <vt:lpstr>Member Benefits Committee</vt:lpstr>
      <vt:lpstr>Our Purpose</vt:lpstr>
      <vt:lpstr>Value Partners Added in 2013</vt:lpstr>
      <vt:lpstr>Value Partners Exhibiting in Las Vegas</vt:lpstr>
      <vt:lpstr>For a list of all value partners, check out the “member benefits brochure” on your flash drive.  This brochure is available for your council to use at its meetings.    Contact our office for a copy.</vt:lpstr>
      <vt:lpstr>Online Speaker’s Bureau New Speakers in 2013</vt:lpstr>
      <vt:lpstr>Publications Committee</vt:lpstr>
      <vt:lpstr>NAEPC Journal of  Estate &amp; Tax Planning  Mission</vt:lpstr>
      <vt:lpstr>PowerPoint Presentation</vt:lpstr>
      <vt:lpstr>NAEPC Journal of  Estate &amp; Tax Planning  Facts</vt:lpstr>
      <vt:lpstr>PowerPoint Presentation</vt:lpstr>
      <vt:lpstr>PowerPoint Presentation</vt:lpstr>
      <vt:lpstr>Core Content Providers</vt:lpstr>
      <vt:lpstr>How Can My Council Help?</vt:lpstr>
      <vt:lpstr>Upcoming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NAEPC &amp;  The NAEPC Education Foundation</dc:title>
  <dc:creator>Eleanor Spuhler</dc:creator>
  <cp:lastModifiedBy>Eleanor Spuhler</cp:lastModifiedBy>
  <cp:revision>125</cp:revision>
  <cp:lastPrinted>2013-11-09T20:39:30Z</cp:lastPrinted>
  <dcterms:created xsi:type="dcterms:W3CDTF">2013-11-09T14:27:40Z</dcterms:created>
  <dcterms:modified xsi:type="dcterms:W3CDTF">2013-11-14T16:25:27Z</dcterms:modified>
</cp:coreProperties>
</file>